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rchivo Black" charset="1" panose="020B0A03020202020B04"/>
      <p:regular r:id="rId18"/>
    </p:embeddedFont>
    <p:embeddedFont>
      <p:font typeface="Montserrat Classic Bold" charset="1" panose="00000800000000000000"/>
      <p:regular r:id="rId19"/>
    </p:embeddedFont>
    <p:embeddedFont>
      <p:font typeface="Montserrat Light" charset="1" panose="00000400000000000000"/>
      <p:regular r:id="rId20"/>
    </p:embeddedFont>
    <p:embeddedFont>
      <p:font typeface="Roboto Bold" charset="1" panose="02000000000000000000"/>
      <p:regular r:id="rId21"/>
    </p:embeddedFont>
    <p:embeddedFont>
      <p:font typeface="Roboto" charset="1" panose="02000000000000000000"/>
      <p:regular r:id="rId22"/>
    </p:embeddedFont>
    <p:embeddedFont>
      <p:font typeface="Open Sans" charset="1" panose="020B0606030504020204"/>
      <p:regular r:id="rId23"/>
    </p:embeddedFont>
    <p:embeddedFont>
      <p:font typeface="Montserrat Classic" charset="1" panose="00000500000000000000"/>
      <p:regular r:id="rId24"/>
    </p:embeddedFont>
    <p:embeddedFont>
      <p:font typeface="Montserrat Light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2" Target="../media/image5.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2" Target="../media/image5.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 Id="rId5" Target="../media/image8.gif"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35.jpe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gif"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alphaModFix amt="19999"/>
            </a:blip>
            <a:stretch>
              <a:fillRect l="0" t="0" r="0" b="0"/>
            </a:stretch>
          </a:blipFill>
        </p:spPr>
      </p:sp>
      <p:sp>
        <p:nvSpPr>
          <p:cNvPr name="Freeform 3" id="3"/>
          <p:cNvSpPr/>
          <p:nvPr/>
        </p:nvSpPr>
        <p:spPr>
          <a:xfrm flipH="false" flipV="false" rot="-4521330">
            <a:off x="3623558" y="1640567"/>
            <a:ext cx="14167639" cy="7119239"/>
          </a:xfrm>
          <a:custGeom>
            <a:avLst/>
            <a:gdLst/>
            <a:ahLst/>
            <a:cxnLst/>
            <a:rect r="r" b="b" t="t" l="l"/>
            <a:pathLst>
              <a:path h="7119239" w="14167639">
                <a:moveTo>
                  <a:pt x="0" y="0"/>
                </a:moveTo>
                <a:lnTo>
                  <a:pt x="14167639" y="0"/>
                </a:lnTo>
                <a:lnTo>
                  <a:pt x="14167639" y="7119239"/>
                </a:lnTo>
                <a:lnTo>
                  <a:pt x="0" y="7119239"/>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40239" t="0" r="-40239" b="0"/>
              </a:stretch>
            </a:blipFill>
          </p:spPr>
        </p:sp>
      </p:grpSp>
      <p:grpSp>
        <p:nvGrpSpPr>
          <p:cNvPr name="Group 6" id="6"/>
          <p:cNvGrpSpPr/>
          <p:nvPr/>
        </p:nvGrpSpPr>
        <p:grpSpPr>
          <a:xfrm rot="0">
            <a:off x="4246681" y="2953114"/>
            <a:ext cx="9349464" cy="3588846"/>
            <a:chOff x="0" y="0"/>
            <a:chExt cx="2462410" cy="945211"/>
          </a:xfrm>
        </p:grpSpPr>
        <p:sp>
          <p:nvSpPr>
            <p:cNvPr name="Freeform 7" id="7"/>
            <p:cNvSpPr/>
            <p:nvPr/>
          </p:nvSpPr>
          <p:spPr>
            <a:xfrm flipH="false" flipV="false" rot="0">
              <a:off x="0" y="0"/>
              <a:ext cx="2462410" cy="945211"/>
            </a:xfrm>
            <a:custGeom>
              <a:avLst/>
              <a:gdLst/>
              <a:ahLst/>
              <a:cxnLst/>
              <a:rect r="r" b="b" t="t" l="l"/>
              <a:pathLst>
                <a:path h="945211" w="2462410">
                  <a:moveTo>
                    <a:pt x="0" y="0"/>
                  </a:moveTo>
                  <a:lnTo>
                    <a:pt x="2462410" y="0"/>
                  </a:lnTo>
                  <a:lnTo>
                    <a:pt x="2462410" y="945211"/>
                  </a:lnTo>
                  <a:lnTo>
                    <a:pt x="0" y="945211"/>
                  </a:lnTo>
                  <a:close/>
                </a:path>
              </a:pathLst>
            </a:custGeom>
            <a:solidFill>
              <a:srgbClr val="FFFFFF">
                <a:alpha val="44706"/>
              </a:srgbClr>
            </a:solidFill>
          </p:spPr>
        </p:sp>
        <p:sp>
          <p:nvSpPr>
            <p:cNvPr name="TextBox 8" id="8"/>
            <p:cNvSpPr txBox="true"/>
            <p:nvPr/>
          </p:nvSpPr>
          <p:spPr>
            <a:xfrm>
              <a:off x="0" y="-19050"/>
              <a:ext cx="2462410" cy="96426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3691186" y="6541961"/>
            <a:ext cx="9904959" cy="680751"/>
          </a:xfrm>
          <a:custGeom>
            <a:avLst/>
            <a:gdLst/>
            <a:ahLst/>
            <a:cxnLst/>
            <a:rect r="r" b="b" t="t" l="l"/>
            <a:pathLst>
              <a:path h="680751" w="9904959">
                <a:moveTo>
                  <a:pt x="0" y="0"/>
                </a:moveTo>
                <a:lnTo>
                  <a:pt x="9904959" y="0"/>
                </a:lnTo>
                <a:lnTo>
                  <a:pt x="9904959" y="680751"/>
                </a:lnTo>
                <a:lnTo>
                  <a:pt x="0" y="680751"/>
                </a:lnTo>
                <a:lnTo>
                  <a:pt x="0" y="0"/>
                </a:lnTo>
                <a:close/>
              </a:path>
            </a:pathLst>
          </a:custGeom>
          <a:blipFill>
            <a:blip r:embed="rId5"/>
            <a:stretch>
              <a:fillRect l="0" t="-187363" r="0" b="0"/>
            </a:stretch>
          </a:blipFill>
        </p:spPr>
      </p:sp>
      <p:sp>
        <p:nvSpPr>
          <p:cNvPr name="TextBox 10" id="10"/>
          <p:cNvSpPr txBox="true"/>
          <p:nvPr/>
        </p:nvSpPr>
        <p:spPr>
          <a:xfrm rot="0">
            <a:off x="4672498" y="2988938"/>
            <a:ext cx="8533547" cy="3336225"/>
          </a:xfrm>
          <a:prstGeom prst="rect">
            <a:avLst/>
          </a:prstGeom>
        </p:spPr>
        <p:txBody>
          <a:bodyPr anchor="t" rtlCol="false" tIns="0" lIns="0" bIns="0" rIns="0">
            <a:spAutoFit/>
          </a:bodyPr>
          <a:lstStyle/>
          <a:p>
            <a:pPr algn="ctr">
              <a:lnSpc>
                <a:spcPts val="13310"/>
              </a:lnSpc>
            </a:pPr>
            <a:r>
              <a:rPr lang="en-US" sz="9645" spc="135">
                <a:solidFill>
                  <a:srgbClr val="040506"/>
                </a:solidFill>
                <a:latin typeface="Archivo Black"/>
              </a:rPr>
              <a:t>DATA ANALYTICS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1977132" y="2161191"/>
            <a:ext cx="6310868" cy="5964618"/>
            <a:chOff x="0" y="0"/>
            <a:chExt cx="8414491" cy="7952824"/>
          </a:xfrm>
        </p:grpSpPr>
        <p:grpSp>
          <p:nvGrpSpPr>
            <p:cNvPr name="Group 4" id="4"/>
            <p:cNvGrpSpPr/>
            <p:nvPr/>
          </p:nvGrpSpPr>
          <p:grpSpPr>
            <a:xfrm rot="0">
              <a:off x="650707" y="728310"/>
              <a:ext cx="7117808" cy="7118585"/>
              <a:chOff x="0" y="0"/>
              <a:chExt cx="6603840" cy="6604560"/>
            </a:xfrm>
          </p:grpSpPr>
          <p:sp>
            <p:nvSpPr>
              <p:cNvPr name="Freeform 5" id="5"/>
              <p:cNvSpPr/>
              <p:nvPr/>
            </p:nvSpPr>
            <p:spPr>
              <a:xfrm flipH="false" flipV="false" rot="0">
                <a:off x="0" y="0"/>
                <a:ext cx="6603873" cy="6604508"/>
              </a:xfrm>
              <a:custGeom>
                <a:avLst/>
                <a:gdLst/>
                <a:ahLst/>
                <a:cxnLst/>
                <a:rect r="r" b="b" t="t" l="l"/>
                <a:pathLst>
                  <a:path h="6604508" w="6603873">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name="Group 6" id="6"/>
            <p:cNvGrpSpPr/>
            <p:nvPr/>
          </p:nvGrpSpPr>
          <p:grpSpPr>
            <a:xfrm rot="0">
              <a:off x="1902842" y="2580322"/>
              <a:ext cx="1451189" cy="2357599"/>
              <a:chOff x="0" y="0"/>
              <a:chExt cx="1346400" cy="2187360"/>
            </a:xfrm>
          </p:grpSpPr>
          <p:sp>
            <p:nvSpPr>
              <p:cNvPr name="Freeform 7" id="7"/>
              <p:cNvSpPr/>
              <p:nvPr/>
            </p:nvSpPr>
            <p:spPr>
              <a:xfrm flipH="false" flipV="false" rot="0">
                <a:off x="0" y="0"/>
                <a:ext cx="1346454" cy="2187448"/>
              </a:xfrm>
              <a:custGeom>
                <a:avLst/>
                <a:gdLst/>
                <a:ahLst/>
                <a:cxnLst/>
                <a:rect r="r" b="b" t="t" l="l"/>
                <a:pathLst>
                  <a:path h="2187448" w="1346454">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8" id="8"/>
            <p:cNvGrpSpPr/>
            <p:nvPr/>
          </p:nvGrpSpPr>
          <p:grpSpPr>
            <a:xfrm rot="0">
              <a:off x="2203944" y="4702006"/>
              <a:ext cx="2002175" cy="1687104"/>
              <a:chOff x="0" y="0"/>
              <a:chExt cx="1857600" cy="1565280"/>
            </a:xfrm>
          </p:grpSpPr>
          <p:sp>
            <p:nvSpPr>
              <p:cNvPr name="Freeform 9" id="9"/>
              <p:cNvSpPr/>
              <p:nvPr/>
            </p:nvSpPr>
            <p:spPr>
              <a:xfrm flipH="false" flipV="false" rot="0">
                <a:off x="0" y="0"/>
                <a:ext cx="1857629" cy="1565275"/>
              </a:xfrm>
              <a:custGeom>
                <a:avLst/>
                <a:gdLst/>
                <a:ahLst/>
                <a:cxnLst/>
                <a:rect r="r" b="b" t="t" l="l"/>
                <a:pathLst>
                  <a:path h="1565275" w="1857629">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true">
                <a:gsLst>
                  <a:gs pos="0">
                    <a:srgbClr val="000000">
                      <a:alpha val="100000"/>
                    </a:srgbClr>
                  </a:gs>
                  <a:gs pos="100000">
                    <a:srgbClr val="555555">
                      <a:alpha val="100000"/>
                    </a:srgbClr>
                  </a:gs>
                </a:gsLst>
                <a:lin ang="0"/>
              </a:gradFill>
            </p:spPr>
          </p:sp>
        </p:grpSp>
        <p:grpSp>
          <p:nvGrpSpPr>
            <p:cNvPr name="Group 10" id="10"/>
            <p:cNvGrpSpPr/>
            <p:nvPr/>
          </p:nvGrpSpPr>
          <p:grpSpPr>
            <a:xfrm rot="0">
              <a:off x="4206119" y="4702006"/>
              <a:ext cx="2002175" cy="1687104"/>
              <a:chOff x="0" y="0"/>
              <a:chExt cx="1857600" cy="1565280"/>
            </a:xfrm>
          </p:grpSpPr>
          <p:sp>
            <p:nvSpPr>
              <p:cNvPr name="Freeform 11" id="11"/>
              <p:cNvSpPr/>
              <p:nvPr/>
            </p:nvSpPr>
            <p:spPr>
              <a:xfrm flipH="false" flipV="false" rot="0">
                <a:off x="0" y="0"/>
                <a:ext cx="1857629" cy="1565275"/>
              </a:xfrm>
              <a:custGeom>
                <a:avLst/>
                <a:gdLst/>
                <a:ahLst/>
                <a:cxnLst/>
                <a:rect r="r" b="b" t="t" l="l"/>
                <a:pathLst>
                  <a:path h="1565275" w="1857629">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2" id="12"/>
            <p:cNvGrpSpPr/>
            <p:nvPr/>
          </p:nvGrpSpPr>
          <p:grpSpPr>
            <a:xfrm rot="0">
              <a:off x="5061311" y="2580322"/>
              <a:ext cx="1448084" cy="2357599"/>
              <a:chOff x="0" y="0"/>
              <a:chExt cx="1343520" cy="2187360"/>
            </a:xfrm>
          </p:grpSpPr>
          <p:sp>
            <p:nvSpPr>
              <p:cNvPr name="Freeform 13" id="13"/>
              <p:cNvSpPr/>
              <p:nvPr/>
            </p:nvSpPr>
            <p:spPr>
              <a:xfrm flipH="false" flipV="false" rot="0">
                <a:off x="0" y="0"/>
                <a:ext cx="1343533" cy="2187321"/>
              </a:xfrm>
              <a:custGeom>
                <a:avLst/>
                <a:gdLst/>
                <a:ahLst/>
                <a:cxnLst/>
                <a:rect r="r" b="b" t="t" l="l"/>
                <a:pathLst>
                  <a:path h="2187321" w="1343533">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true">
                <a:gsLst>
                  <a:gs pos="0">
                    <a:srgbClr val="000000">
                      <a:alpha val="100000"/>
                    </a:srgbClr>
                  </a:gs>
                  <a:gs pos="100000">
                    <a:srgbClr val="555555">
                      <a:alpha val="100000"/>
                    </a:srgbClr>
                  </a:gs>
                </a:gsLst>
                <a:lin ang="0"/>
              </a:gradFill>
            </p:spPr>
          </p:sp>
        </p:grpSp>
        <p:grpSp>
          <p:nvGrpSpPr>
            <p:cNvPr name="Group 14" id="14"/>
            <p:cNvGrpSpPr/>
            <p:nvPr/>
          </p:nvGrpSpPr>
          <p:grpSpPr>
            <a:xfrm rot="0">
              <a:off x="2970668" y="1878785"/>
              <a:ext cx="2470901" cy="1211393"/>
              <a:chOff x="0" y="0"/>
              <a:chExt cx="2292480" cy="1123920"/>
            </a:xfrm>
          </p:grpSpPr>
          <p:sp>
            <p:nvSpPr>
              <p:cNvPr name="Freeform 15" id="15"/>
              <p:cNvSpPr/>
              <p:nvPr/>
            </p:nvSpPr>
            <p:spPr>
              <a:xfrm flipH="false" flipV="false" rot="0">
                <a:off x="0" y="0"/>
                <a:ext cx="2292477" cy="1123950"/>
              </a:xfrm>
              <a:custGeom>
                <a:avLst/>
                <a:gdLst/>
                <a:ahLst/>
                <a:cxnLst/>
                <a:rect r="r" b="b" t="t" l="l"/>
                <a:pathLst>
                  <a:path h="1123950" w="2292477">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6" id="16"/>
            <p:cNvGrpSpPr/>
            <p:nvPr/>
          </p:nvGrpSpPr>
          <p:grpSpPr>
            <a:xfrm rot="0">
              <a:off x="3162349" y="3199599"/>
              <a:ext cx="2087539" cy="2087539"/>
              <a:chOff x="0" y="0"/>
              <a:chExt cx="1936800" cy="1936800"/>
            </a:xfrm>
          </p:grpSpPr>
          <p:sp>
            <p:nvSpPr>
              <p:cNvPr name="Freeform 17" id="17"/>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8" id="18"/>
            <p:cNvGrpSpPr/>
            <p:nvPr/>
          </p:nvGrpSpPr>
          <p:grpSpPr>
            <a:xfrm rot="0">
              <a:off x="3429306" y="0"/>
              <a:ext cx="1556730" cy="1556730"/>
              <a:chOff x="0" y="0"/>
              <a:chExt cx="1444320" cy="1444320"/>
            </a:xfrm>
          </p:grpSpPr>
          <p:sp>
            <p:nvSpPr>
              <p:cNvPr name="Freeform 19" id="19"/>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0" id="20"/>
            <p:cNvGrpSpPr/>
            <p:nvPr/>
          </p:nvGrpSpPr>
          <p:grpSpPr>
            <a:xfrm rot="0">
              <a:off x="5582032" y="6396094"/>
              <a:ext cx="1556730" cy="1556730"/>
              <a:chOff x="0" y="0"/>
              <a:chExt cx="1444320" cy="1444320"/>
            </a:xfrm>
          </p:grpSpPr>
          <p:sp>
            <p:nvSpPr>
              <p:cNvPr name="Freeform 21" id="21"/>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2" id="22"/>
            <p:cNvGrpSpPr/>
            <p:nvPr/>
          </p:nvGrpSpPr>
          <p:grpSpPr>
            <a:xfrm rot="0">
              <a:off x="1365825" y="6396094"/>
              <a:ext cx="1556730" cy="1556730"/>
              <a:chOff x="0" y="0"/>
              <a:chExt cx="1444320" cy="1444320"/>
            </a:xfrm>
          </p:grpSpPr>
          <p:sp>
            <p:nvSpPr>
              <p:cNvPr name="Freeform 23" id="23"/>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4" id="24"/>
            <p:cNvGrpSpPr/>
            <p:nvPr/>
          </p:nvGrpSpPr>
          <p:grpSpPr>
            <a:xfrm rot="0">
              <a:off x="0" y="2432875"/>
              <a:ext cx="1557506" cy="1557506"/>
              <a:chOff x="0" y="0"/>
              <a:chExt cx="1445040" cy="1445040"/>
            </a:xfrm>
          </p:grpSpPr>
          <p:sp>
            <p:nvSpPr>
              <p:cNvPr name="Freeform 25" id="25"/>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Freeform 26" id="26"/>
            <p:cNvSpPr/>
            <p:nvPr/>
          </p:nvSpPr>
          <p:spPr>
            <a:xfrm flipH="false" flipV="false" rot="0">
              <a:off x="3390104" y="3465004"/>
              <a:ext cx="1595932" cy="1262475"/>
            </a:xfrm>
            <a:custGeom>
              <a:avLst/>
              <a:gdLst/>
              <a:ahLst/>
              <a:cxnLst/>
              <a:rect r="r" b="b" t="t" l="l"/>
              <a:pathLst>
                <a:path h="1262475" w="1595932">
                  <a:moveTo>
                    <a:pt x="0" y="0"/>
                  </a:moveTo>
                  <a:lnTo>
                    <a:pt x="1595932" y="0"/>
                  </a:lnTo>
                  <a:lnTo>
                    <a:pt x="1595932" y="1262475"/>
                  </a:lnTo>
                  <a:lnTo>
                    <a:pt x="0" y="1262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5920651" y="6738621"/>
              <a:ext cx="941066" cy="917111"/>
            </a:xfrm>
            <a:custGeom>
              <a:avLst/>
              <a:gdLst/>
              <a:ahLst/>
              <a:cxnLst/>
              <a:rect r="r" b="b" t="t" l="l"/>
              <a:pathLst>
                <a:path h="917111" w="941066">
                  <a:moveTo>
                    <a:pt x="0" y="0"/>
                  </a:moveTo>
                  <a:lnTo>
                    <a:pt x="941065" y="0"/>
                  </a:lnTo>
                  <a:lnTo>
                    <a:pt x="941065" y="917112"/>
                  </a:lnTo>
                  <a:lnTo>
                    <a:pt x="0" y="9171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1645695" y="6693186"/>
              <a:ext cx="996989" cy="962547"/>
            </a:xfrm>
            <a:custGeom>
              <a:avLst/>
              <a:gdLst/>
              <a:ahLst/>
              <a:cxnLst/>
              <a:rect r="r" b="b" t="t" l="l"/>
              <a:pathLst>
                <a:path h="962547" w="996989">
                  <a:moveTo>
                    <a:pt x="0" y="0"/>
                  </a:moveTo>
                  <a:lnTo>
                    <a:pt x="996989" y="0"/>
                  </a:lnTo>
                  <a:lnTo>
                    <a:pt x="996989" y="962547"/>
                  </a:lnTo>
                  <a:lnTo>
                    <a:pt x="0" y="9625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3765411" y="353213"/>
              <a:ext cx="872513" cy="850303"/>
            </a:xfrm>
            <a:custGeom>
              <a:avLst/>
              <a:gdLst/>
              <a:ahLst/>
              <a:cxnLst/>
              <a:rect r="r" b="b" t="t" l="l"/>
              <a:pathLst>
                <a:path h="850303" w="872513">
                  <a:moveTo>
                    <a:pt x="0" y="0"/>
                  </a:moveTo>
                  <a:lnTo>
                    <a:pt x="872513" y="0"/>
                  </a:lnTo>
                  <a:lnTo>
                    <a:pt x="872513" y="850303"/>
                  </a:lnTo>
                  <a:lnTo>
                    <a:pt x="0" y="8503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236448" y="2606210"/>
              <a:ext cx="1041201" cy="1054624"/>
            </a:xfrm>
            <a:custGeom>
              <a:avLst/>
              <a:gdLst/>
              <a:ahLst/>
              <a:cxnLst/>
              <a:rect r="r" b="b" t="t" l="l"/>
              <a:pathLst>
                <a:path h="1054624" w="1041201">
                  <a:moveTo>
                    <a:pt x="0" y="0"/>
                  </a:moveTo>
                  <a:lnTo>
                    <a:pt x="1041201" y="0"/>
                  </a:lnTo>
                  <a:lnTo>
                    <a:pt x="1041201" y="1054624"/>
                  </a:lnTo>
                  <a:lnTo>
                    <a:pt x="0" y="10546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1" id="31"/>
            <p:cNvGrpSpPr/>
            <p:nvPr/>
          </p:nvGrpSpPr>
          <p:grpSpPr>
            <a:xfrm rot="0">
              <a:off x="6857761" y="2686639"/>
              <a:ext cx="1556730" cy="1556730"/>
              <a:chOff x="0" y="0"/>
              <a:chExt cx="1444320" cy="1444320"/>
            </a:xfrm>
          </p:grpSpPr>
          <p:sp>
            <p:nvSpPr>
              <p:cNvPr name="Freeform 32" id="32"/>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sp>
          <p:nvSpPr>
            <p:cNvPr name="Freeform 33" id="33"/>
            <p:cNvSpPr/>
            <p:nvPr/>
          </p:nvSpPr>
          <p:spPr>
            <a:xfrm flipH="false" flipV="false" rot="0">
              <a:off x="7139791" y="2960412"/>
              <a:ext cx="992669" cy="1009183"/>
            </a:xfrm>
            <a:custGeom>
              <a:avLst/>
              <a:gdLst/>
              <a:ahLst/>
              <a:cxnLst/>
              <a:rect r="r" b="b" t="t" l="l"/>
              <a:pathLst>
                <a:path h="1009183" w="992669">
                  <a:moveTo>
                    <a:pt x="0" y="0"/>
                  </a:moveTo>
                  <a:lnTo>
                    <a:pt x="992669" y="0"/>
                  </a:lnTo>
                  <a:lnTo>
                    <a:pt x="992669" y="1009183"/>
                  </a:lnTo>
                  <a:lnTo>
                    <a:pt x="0" y="10091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34" id="34"/>
          <p:cNvSpPr txBox="true"/>
          <p:nvPr/>
        </p:nvSpPr>
        <p:spPr>
          <a:xfrm rot="0">
            <a:off x="228220" y="1718591"/>
            <a:ext cx="11456479" cy="8006434"/>
          </a:xfrm>
          <a:prstGeom prst="rect">
            <a:avLst/>
          </a:prstGeom>
        </p:spPr>
        <p:txBody>
          <a:bodyPr anchor="t" rtlCol="false" tIns="0" lIns="0" bIns="0" rIns="0">
            <a:spAutoFit/>
          </a:bodyPr>
          <a:lstStyle/>
          <a:p>
            <a:pPr algn="just" marL="682470" indent="-341235" lvl="1">
              <a:lnSpc>
                <a:spcPts val="4425"/>
              </a:lnSpc>
              <a:buFont typeface="Arial"/>
              <a:buChar char="•"/>
            </a:pPr>
            <a:r>
              <a:rPr lang="en-US" sz="3161">
                <a:solidFill>
                  <a:srgbClr val="010101"/>
                </a:solidFill>
                <a:latin typeface="Montserrat Light Bold"/>
              </a:rPr>
              <a:t>Plan: </a:t>
            </a:r>
            <a:r>
              <a:rPr lang="en-US" sz="3161">
                <a:solidFill>
                  <a:srgbClr val="010101"/>
                </a:solidFill>
                <a:latin typeface="Montserrat Light"/>
              </a:rPr>
              <a:t>Netflix aims to increase user engagement and satisfaction by recommending relevant content.</a:t>
            </a:r>
          </a:p>
          <a:p>
            <a:pPr algn="just" marL="682470" indent="-341235" lvl="1">
              <a:lnSpc>
                <a:spcPts val="4425"/>
              </a:lnSpc>
              <a:buFont typeface="Arial"/>
              <a:buChar char="•"/>
            </a:pPr>
            <a:r>
              <a:rPr lang="en-US" sz="3161">
                <a:solidFill>
                  <a:srgbClr val="010101"/>
                </a:solidFill>
                <a:latin typeface="Montserrat Light Bold"/>
              </a:rPr>
              <a:t>Prepare: </a:t>
            </a:r>
            <a:r>
              <a:rPr lang="en-US" sz="3161">
                <a:solidFill>
                  <a:srgbClr val="010101"/>
                </a:solidFill>
                <a:latin typeface="Montserrat Light"/>
              </a:rPr>
              <a:t>Collects data from user viewing history, ratings and interaction with platform.</a:t>
            </a:r>
          </a:p>
          <a:p>
            <a:pPr algn="just" marL="682470" indent="-341235" lvl="1">
              <a:lnSpc>
                <a:spcPts val="4425"/>
              </a:lnSpc>
              <a:buFont typeface="Arial"/>
              <a:buChar char="•"/>
            </a:pPr>
            <a:r>
              <a:rPr lang="en-US" sz="3161">
                <a:solidFill>
                  <a:srgbClr val="010101"/>
                </a:solidFill>
                <a:latin typeface="Montserrat Light Bold"/>
              </a:rPr>
              <a:t>Process: </a:t>
            </a:r>
            <a:r>
              <a:rPr lang="en-US" sz="3161">
                <a:solidFill>
                  <a:srgbClr val="010101"/>
                </a:solidFill>
                <a:latin typeface="Montserrat Light"/>
              </a:rPr>
              <a:t>Standardize and integrates data across different users device and sessions.</a:t>
            </a:r>
          </a:p>
          <a:p>
            <a:pPr algn="just" marL="682470" indent="-341235" lvl="1">
              <a:lnSpc>
                <a:spcPts val="4425"/>
              </a:lnSpc>
              <a:buFont typeface="Arial"/>
              <a:buChar char="•"/>
            </a:pPr>
            <a:r>
              <a:rPr lang="en-US" sz="3161">
                <a:solidFill>
                  <a:srgbClr val="010101"/>
                </a:solidFill>
                <a:latin typeface="Montserrat Light Bold"/>
              </a:rPr>
              <a:t>Analyze:</a:t>
            </a:r>
            <a:r>
              <a:rPr lang="en-US" sz="3161">
                <a:solidFill>
                  <a:srgbClr val="010101"/>
                </a:solidFill>
                <a:latin typeface="Montserrat Light"/>
              </a:rPr>
              <a:t> Applies machine learning algorithms to analyze viewing patterns and predict user preferences.</a:t>
            </a:r>
          </a:p>
          <a:p>
            <a:pPr algn="just" marL="682470" indent="-341235" lvl="1">
              <a:lnSpc>
                <a:spcPts val="4425"/>
              </a:lnSpc>
              <a:buFont typeface="Arial"/>
              <a:buChar char="•"/>
            </a:pPr>
            <a:r>
              <a:rPr lang="en-US" sz="3161">
                <a:solidFill>
                  <a:srgbClr val="010101"/>
                </a:solidFill>
                <a:latin typeface="Montserrat Light Bold"/>
              </a:rPr>
              <a:t>Visualization: </a:t>
            </a:r>
            <a:r>
              <a:rPr lang="en-US" sz="3161">
                <a:solidFill>
                  <a:srgbClr val="010101"/>
                </a:solidFill>
                <a:latin typeface="Montserrat Light"/>
              </a:rPr>
              <a:t>Display personalised content recommendation on the users home screen.</a:t>
            </a:r>
          </a:p>
          <a:p>
            <a:pPr algn="just" marL="682470" indent="-341235" lvl="1">
              <a:lnSpc>
                <a:spcPts val="4425"/>
              </a:lnSpc>
              <a:buFont typeface="Arial"/>
              <a:buChar char="•"/>
            </a:pPr>
            <a:r>
              <a:rPr lang="en-US" sz="3161">
                <a:solidFill>
                  <a:srgbClr val="010101"/>
                </a:solidFill>
                <a:latin typeface="Montserrat Light Bold"/>
              </a:rPr>
              <a:t>Strategize:</a:t>
            </a:r>
            <a:r>
              <a:rPr lang="en-US" sz="3161">
                <a:solidFill>
                  <a:srgbClr val="010101"/>
                </a:solidFill>
                <a:latin typeface="Montserrat Light"/>
              </a:rPr>
              <a:t> Continuously updates the recommendation algorithm based on user feedback and new data, improving content discover and user retention.</a:t>
            </a:r>
          </a:p>
        </p:txBody>
      </p:sp>
      <p:grpSp>
        <p:nvGrpSpPr>
          <p:cNvPr name="Group 35" id="35"/>
          <p:cNvGrpSpPr/>
          <p:nvPr/>
        </p:nvGrpSpPr>
        <p:grpSpPr>
          <a:xfrm rot="5400000">
            <a:off x="12222182" y="-6109857"/>
            <a:ext cx="1536940" cy="13756654"/>
            <a:chOff x="0" y="0"/>
            <a:chExt cx="404791" cy="3623152"/>
          </a:xfrm>
        </p:grpSpPr>
        <p:sp>
          <p:nvSpPr>
            <p:cNvPr name="Freeform 36" id="36"/>
            <p:cNvSpPr/>
            <p:nvPr/>
          </p:nvSpPr>
          <p:spPr>
            <a:xfrm flipH="false" flipV="false" rot="0">
              <a:off x="0" y="0"/>
              <a:ext cx="404791" cy="3623152"/>
            </a:xfrm>
            <a:custGeom>
              <a:avLst/>
              <a:gdLst/>
              <a:ahLst/>
              <a:cxnLst/>
              <a:rect r="r" b="b" t="t" l="l"/>
              <a:pathLst>
                <a:path h="3623152" w="404791">
                  <a:moveTo>
                    <a:pt x="404791" y="0"/>
                  </a:moveTo>
                  <a:lnTo>
                    <a:pt x="404791" y="3623152"/>
                  </a:lnTo>
                  <a:lnTo>
                    <a:pt x="202395" y="3496152"/>
                  </a:lnTo>
                  <a:lnTo>
                    <a:pt x="0" y="3623152"/>
                  </a:lnTo>
                  <a:lnTo>
                    <a:pt x="0" y="0"/>
                  </a:lnTo>
                  <a:lnTo>
                    <a:pt x="404791" y="0"/>
                  </a:lnTo>
                  <a:close/>
                </a:path>
              </a:pathLst>
            </a:custGeom>
            <a:solidFill>
              <a:srgbClr val="000000"/>
            </a:solidFill>
          </p:spPr>
        </p:sp>
        <p:sp>
          <p:nvSpPr>
            <p:cNvPr name="TextBox 37" id="37"/>
            <p:cNvSpPr txBox="true"/>
            <p:nvPr/>
          </p:nvSpPr>
          <p:spPr>
            <a:xfrm>
              <a:off x="0" y="-19050"/>
              <a:ext cx="404791" cy="3515202"/>
            </a:xfrm>
            <a:prstGeom prst="rect">
              <a:avLst/>
            </a:prstGeom>
          </p:spPr>
          <p:txBody>
            <a:bodyPr anchor="ctr" rtlCol="false" tIns="50800" lIns="50800" bIns="50800" rIns="50800"/>
            <a:lstStyle/>
            <a:p>
              <a:pPr algn="ctr">
                <a:lnSpc>
                  <a:spcPts val="2859"/>
                </a:lnSpc>
              </a:pPr>
            </a:p>
          </p:txBody>
        </p:sp>
      </p:grpSp>
      <p:grpSp>
        <p:nvGrpSpPr>
          <p:cNvPr name="Group 38" id="38"/>
          <p:cNvGrpSpPr/>
          <p:nvPr/>
        </p:nvGrpSpPr>
        <p:grpSpPr>
          <a:xfrm rot="-5400000">
            <a:off x="1945351" y="-2630034"/>
            <a:ext cx="1610558" cy="6723390"/>
            <a:chOff x="0" y="0"/>
            <a:chExt cx="404791" cy="1689829"/>
          </a:xfrm>
        </p:grpSpPr>
        <p:sp>
          <p:nvSpPr>
            <p:cNvPr name="Freeform 39" id="39"/>
            <p:cNvSpPr/>
            <p:nvPr/>
          </p:nvSpPr>
          <p:spPr>
            <a:xfrm flipH="false" flipV="false" rot="0">
              <a:off x="0" y="0"/>
              <a:ext cx="404791" cy="1689829"/>
            </a:xfrm>
            <a:custGeom>
              <a:avLst/>
              <a:gdLst/>
              <a:ahLst/>
              <a:cxnLst/>
              <a:rect r="r" b="b" t="t" l="l"/>
              <a:pathLst>
                <a:path h="1689829" w="404791">
                  <a:moveTo>
                    <a:pt x="404791" y="0"/>
                  </a:moveTo>
                  <a:lnTo>
                    <a:pt x="404791" y="1575529"/>
                  </a:lnTo>
                  <a:lnTo>
                    <a:pt x="202395" y="1689829"/>
                  </a:lnTo>
                  <a:lnTo>
                    <a:pt x="0" y="1575529"/>
                  </a:lnTo>
                  <a:lnTo>
                    <a:pt x="0" y="0"/>
                  </a:lnTo>
                  <a:lnTo>
                    <a:pt x="404791" y="0"/>
                  </a:lnTo>
                  <a:close/>
                </a:path>
              </a:pathLst>
            </a:custGeom>
            <a:solidFill>
              <a:srgbClr val="000000"/>
            </a:solidFill>
          </p:spPr>
        </p:sp>
        <p:sp>
          <p:nvSpPr>
            <p:cNvPr name="TextBox 40" id="40"/>
            <p:cNvSpPr txBox="true"/>
            <p:nvPr/>
          </p:nvSpPr>
          <p:spPr>
            <a:xfrm>
              <a:off x="0" y="-19050"/>
              <a:ext cx="404791" cy="1594579"/>
            </a:xfrm>
            <a:prstGeom prst="rect">
              <a:avLst/>
            </a:prstGeom>
          </p:spPr>
          <p:txBody>
            <a:bodyPr anchor="ctr" rtlCol="false" tIns="50800" lIns="50800" bIns="50800" rIns="50800"/>
            <a:lstStyle/>
            <a:p>
              <a:pPr algn="ctr">
                <a:lnSpc>
                  <a:spcPts val="2859"/>
                </a:lnSpc>
              </a:pPr>
            </a:p>
          </p:txBody>
        </p:sp>
      </p:grpSp>
      <p:grpSp>
        <p:nvGrpSpPr>
          <p:cNvPr name="Group 41" id="41"/>
          <p:cNvGrpSpPr/>
          <p:nvPr/>
        </p:nvGrpSpPr>
        <p:grpSpPr>
          <a:xfrm rot="0">
            <a:off x="781953" y="211092"/>
            <a:ext cx="4244675" cy="1016481"/>
            <a:chOff x="0" y="0"/>
            <a:chExt cx="5659566" cy="1355308"/>
          </a:xfrm>
        </p:grpSpPr>
        <p:sp>
          <p:nvSpPr>
            <p:cNvPr name="TextBox 42" id="42"/>
            <p:cNvSpPr txBox="true"/>
            <p:nvPr/>
          </p:nvSpPr>
          <p:spPr>
            <a:xfrm rot="0">
              <a:off x="1840393" y="115310"/>
              <a:ext cx="3819173" cy="1138506"/>
            </a:xfrm>
            <a:prstGeom prst="rect">
              <a:avLst/>
            </a:prstGeom>
          </p:spPr>
          <p:txBody>
            <a:bodyPr anchor="t" rtlCol="false" tIns="0" lIns="0" bIns="0" rIns="0">
              <a:spAutoFit/>
            </a:bodyPr>
            <a:lstStyle/>
            <a:p>
              <a:pPr algn="ctr">
                <a:lnSpc>
                  <a:spcPts val="6923"/>
                </a:lnSpc>
                <a:spcBef>
                  <a:spcPct val="0"/>
                </a:spcBef>
              </a:pPr>
              <a:r>
                <a:rPr lang="en-US" sz="4945" spc="-98">
                  <a:solidFill>
                    <a:srgbClr val="FFFFFF"/>
                  </a:solidFill>
                  <a:latin typeface="Montserrat Light Bold"/>
                </a:rPr>
                <a:t>NETFLIX </a:t>
              </a:r>
            </a:p>
          </p:txBody>
        </p:sp>
        <p:sp>
          <p:nvSpPr>
            <p:cNvPr name="TextBox 43" id="43"/>
            <p:cNvSpPr txBox="true"/>
            <p:nvPr/>
          </p:nvSpPr>
          <p:spPr>
            <a:xfrm rot="0">
              <a:off x="0" y="-123825"/>
              <a:ext cx="1527531" cy="1479133"/>
            </a:xfrm>
            <a:prstGeom prst="rect">
              <a:avLst/>
            </a:prstGeom>
          </p:spPr>
          <p:txBody>
            <a:bodyPr anchor="t" rtlCol="false" tIns="0" lIns="0" bIns="0" rIns="0">
              <a:spAutoFit/>
            </a:bodyPr>
            <a:lstStyle/>
            <a:p>
              <a:pPr algn="ctr">
                <a:lnSpc>
                  <a:spcPts val="8892"/>
                </a:lnSpc>
                <a:spcBef>
                  <a:spcPct val="0"/>
                </a:spcBef>
              </a:pPr>
              <a:r>
                <a:rPr lang="en-US" sz="6352" spc="-127">
                  <a:solidFill>
                    <a:srgbClr val="FFFFFF"/>
                  </a:solidFill>
                  <a:latin typeface="Montserrat Light Bold"/>
                </a:rPr>
                <a:t>01</a:t>
              </a:r>
            </a:p>
          </p:txBody>
        </p:sp>
      </p:grpSp>
      <p:sp>
        <p:nvSpPr>
          <p:cNvPr name="TextBox 44" id="44"/>
          <p:cNvSpPr txBox="true"/>
          <p:nvPr/>
        </p:nvSpPr>
        <p:spPr>
          <a:xfrm rot="0">
            <a:off x="8148788" y="195068"/>
            <a:ext cx="6015768" cy="1032505"/>
          </a:xfrm>
          <a:prstGeom prst="rect">
            <a:avLst/>
          </a:prstGeom>
        </p:spPr>
        <p:txBody>
          <a:bodyPr anchor="t" rtlCol="false" tIns="0" lIns="0" bIns="0" rIns="0">
            <a:spAutoFit/>
          </a:bodyPr>
          <a:lstStyle/>
          <a:p>
            <a:pPr algn="ctr" marL="0" indent="0" lvl="0">
              <a:lnSpc>
                <a:spcPts val="8395"/>
              </a:lnSpc>
              <a:spcBef>
                <a:spcPct val="0"/>
              </a:spcBef>
            </a:pPr>
            <a:r>
              <a:rPr lang="en-US" sz="6083" spc="212">
                <a:solidFill>
                  <a:srgbClr val="FFFFFF"/>
                </a:solidFill>
                <a:latin typeface="Archivo Black"/>
              </a:rPr>
              <a:t>EXAMPLES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2114118" y="2507643"/>
            <a:ext cx="5944304" cy="5618166"/>
            <a:chOff x="0" y="0"/>
            <a:chExt cx="7925738" cy="7490887"/>
          </a:xfrm>
        </p:grpSpPr>
        <p:grpSp>
          <p:nvGrpSpPr>
            <p:cNvPr name="Group 4" id="4"/>
            <p:cNvGrpSpPr/>
            <p:nvPr/>
          </p:nvGrpSpPr>
          <p:grpSpPr>
            <a:xfrm rot="0">
              <a:off x="612911" y="686007"/>
              <a:ext cx="6704374" cy="6705104"/>
              <a:chOff x="0" y="0"/>
              <a:chExt cx="6603840" cy="6604560"/>
            </a:xfrm>
          </p:grpSpPr>
          <p:sp>
            <p:nvSpPr>
              <p:cNvPr name="Freeform 5" id="5"/>
              <p:cNvSpPr/>
              <p:nvPr/>
            </p:nvSpPr>
            <p:spPr>
              <a:xfrm flipH="false" flipV="false" rot="0">
                <a:off x="0" y="0"/>
                <a:ext cx="6603873" cy="6604508"/>
              </a:xfrm>
              <a:custGeom>
                <a:avLst/>
                <a:gdLst/>
                <a:ahLst/>
                <a:cxnLst/>
                <a:rect r="r" b="b" t="t" l="l"/>
                <a:pathLst>
                  <a:path h="6604508" w="6603873">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name="Group 6" id="6"/>
            <p:cNvGrpSpPr/>
            <p:nvPr/>
          </p:nvGrpSpPr>
          <p:grpSpPr>
            <a:xfrm rot="0">
              <a:off x="1792316" y="2430445"/>
              <a:ext cx="1366897" cy="2220659"/>
              <a:chOff x="0" y="0"/>
              <a:chExt cx="1346400" cy="2187360"/>
            </a:xfrm>
          </p:grpSpPr>
          <p:sp>
            <p:nvSpPr>
              <p:cNvPr name="Freeform 7" id="7"/>
              <p:cNvSpPr/>
              <p:nvPr/>
            </p:nvSpPr>
            <p:spPr>
              <a:xfrm flipH="false" flipV="false" rot="0">
                <a:off x="0" y="0"/>
                <a:ext cx="1346454" cy="2187448"/>
              </a:xfrm>
              <a:custGeom>
                <a:avLst/>
                <a:gdLst/>
                <a:ahLst/>
                <a:cxnLst/>
                <a:rect r="r" b="b" t="t" l="l"/>
                <a:pathLst>
                  <a:path h="2187448" w="1346454">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8" id="8"/>
            <p:cNvGrpSpPr/>
            <p:nvPr/>
          </p:nvGrpSpPr>
          <p:grpSpPr>
            <a:xfrm rot="0">
              <a:off x="2075929" y="4428892"/>
              <a:ext cx="1885879" cy="1589109"/>
              <a:chOff x="0" y="0"/>
              <a:chExt cx="1857600" cy="1565280"/>
            </a:xfrm>
          </p:grpSpPr>
          <p:sp>
            <p:nvSpPr>
              <p:cNvPr name="Freeform 9" id="9"/>
              <p:cNvSpPr/>
              <p:nvPr/>
            </p:nvSpPr>
            <p:spPr>
              <a:xfrm flipH="false" flipV="false" rot="0">
                <a:off x="0" y="0"/>
                <a:ext cx="1857629" cy="1565275"/>
              </a:xfrm>
              <a:custGeom>
                <a:avLst/>
                <a:gdLst/>
                <a:ahLst/>
                <a:cxnLst/>
                <a:rect r="r" b="b" t="t" l="l"/>
                <a:pathLst>
                  <a:path h="1565275" w="1857629">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true">
                <a:gsLst>
                  <a:gs pos="0">
                    <a:srgbClr val="000000">
                      <a:alpha val="100000"/>
                    </a:srgbClr>
                  </a:gs>
                  <a:gs pos="100000">
                    <a:srgbClr val="555555">
                      <a:alpha val="100000"/>
                    </a:srgbClr>
                  </a:gs>
                </a:gsLst>
                <a:lin ang="0"/>
              </a:gradFill>
            </p:spPr>
          </p:sp>
        </p:grpSp>
        <p:grpSp>
          <p:nvGrpSpPr>
            <p:cNvPr name="Group 10" id="10"/>
            <p:cNvGrpSpPr/>
            <p:nvPr/>
          </p:nvGrpSpPr>
          <p:grpSpPr>
            <a:xfrm rot="0">
              <a:off x="3961808" y="4428892"/>
              <a:ext cx="1885879" cy="1589109"/>
              <a:chOff x="0" y="0"/>
              <a:chExt cx="1857600" cy="1565280"/>
            </a:xfrm>
          </p:grpSpPr>
          <p:sp>
            <p:nvSpPr>
              <p:cNvPr name="Freeform 11" id="11"/>
              <p:cNvSpPr/>
              <p:nvPr/>
            </p:nvSpPr>
            <p:spPr>
              <a:xfrm flipH="false" flipV="false" rot="0">
                <a:off x="0" y="0"/>
                <a:ext cx="1857629" cy="1565275"/>
              </a:xfrm>
              <a:custGeom>
                <a:avLst/>
                <a:gdLst/>
                <a:ahLst/>
                <a:cxnLst/>
                <a:rect r="r" b="b" t="t" l="l"/>
                <a:pathLst>
                  <a:path h="1565275" w="1857629">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2" id="12"/>
            <p:cNvGrpSpPr/>
            <p:nvPr/>
          </p:nvGrpSpPr>
          <p:grpSpPr>
            <a:xfrm rot="0">
              <a:off x="4767327" y="2430445"/>
              <a:ext cx="1363973" cy="2220659"/>
              <a:chOff x="0" y="0"/>
              <a:chExt cx="1343520" cy="2187360"/>
            </a:xfrm>
          </p:grpSpPr>
          <p:sp>
            <p:nvSpPr>
              <p:cNvPr name="Freeform 13" id="13"/>
              <p:cNvSpPr/>
              <p:nvPr/>
            </p:nvSpPr>
            <p:spPr>
              <a:xfrm flipH="false" flipV="false" rot="0">
                <a:off x="0" y="0"/>
                <a:ext cx="1343533" cy="2187321"/>
              </a:xfrm>
              <a:custGeom>
                <a:avLst/>
                <a:gdLst/>
                <a:ahLst/>
                <a:cxnLst/>
                <a:rect r="r" b="b" t="t" l="l"/>
                <a:pathLst>
                  <a:path h="2187321" w="1343533">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true">
                <a:gsLst>
                  <a:gs pos="0">
                    <a:srgbClr val="000000">
                      <a:alpha val="100000"/>
                    </a:srgbClr>
                  </a:gs>
                  <a:gs pos="100000">
                    <a:srgbClr val="555555">
                      <a:alpha val="100000"/>
                    </a:srgbClr>
                  </a:gs>
                </a:gsLst>
                <a:lin ang="0"/>
              </a:gradFill>
            </p:spPr>
          </p:sp>
        </p:grpSp>
        <p:grpSp>
          <p:nvGrpSpPr>
            <p:cNvPr name="Group 14" id="14"/>
            <p:cNvGrpSpPr/>
            <p:nvPr/>
          </p:nvGrpSpPr>
          <p:grpSpPr>
            <a:xfrm rot="0">
              <a:off x="2798118" y="1769656"/>
              <a:ext cx="2327380" cy="1141030"/>
              <a:chOff x="0" y="0"/>
              <a:chExt cx="2292480" cy="1123920"/>
            </a:xfrm>
          </p:grpSpPr>
          <p:sp>
            <p:nvSpPr>
              <p:cNvPr name="Freeform 15" id="15"/>
              <p:cNvSpPr/>
              <p:nvPr/>
            </p:nvSpPr>
            <p:spPr>
              <a:xfrm flipH="false" flipV="false" rot="0">
                <a:off x="0" y="0"/>
                <a:ext cx="2292477" cy="1123950"/>
              </a:xfrm>
              <a:custGeom>
                <a:avLst/>
                <a:gdLst/>
                <a:ahLst/>
                <a:cxnLst/>
                <a:rect r="r" b="b" t="t" l="l"/>
                <a:pathLst>
                  <a:path h="1123950" w="2292477">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6" id="16"/>
            <p:cNvGrpSpPr/>
            <p:nvPr/>
          </p:nvGrpSpPr>
          <p:grpSpPr>
            <a:xfrm rot="0">
              <a:off x="2978666" y="3013752"/>
              <a:ext cx="1966285" cy="1966285"/>
              <a:chOff x="0" y="0"/>
              <a:chExt cx="1936800" cy="1936800"/>
            </a:xfrm>
          </p:grpSpPr>
          <p:sp>
            <p:nvSpPr>
              <p:cNvPr name="Freeform 17" id="17"/>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8" id="18"/>
            <p:cNvGrpSpPr/>
            <p:nvPr/>
          </p:nvGrpSpPr>
          <p:grpSpPr>
            <a:xfrm rot="0">
              <a:off x="3230116" y="0"/>
              <a:ext cx="1466308" cy="1466308"/>
              <a:chOff x="0" y="0"/>
              <a:chExt cx="1444320" cy="1444320"/>
            </a:xfrm>
          </p:grpSpPr>
          <p:sp>
            <p:nvSpPr>
              <p:cNvPr name="Freeform 19" id="19"/>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0" id="20"/>
            <p:cNvGrpSpPr/>
            <p:nvPr/>
          </p:nvGrpSpPr>
          <p:grpSpPr>
            <a:xfrm rot="0">
              <a:off x="5257802" y="6024580"/>
              <a:ext cx="1466308" cy="1466308"/>
              <a:chOff x="0" y="0"/>
              <a:chExt cx="1444320" cy="1444320"/>
            </a:xfrm>
          </p:grpSpPr>
          <p:sp>
            <p:nvSpPr>
              <p:cNvPr name="Freeform 21" id="21"/>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2" id="22"/>
            <p:cNvGrpSpPr/>
            <p:nvPr/>
          </p:nvGrpSpPr>
          <p:grpSpPr>
            <a:xfrm rot="0">
              <a:off x="1286491" y="6024580"/>
              <a:ext cx="1466308" cy="1466308"/>
              <a:chOff x="0" y="0"/>
              <a:chExt cx="1444320" cy="1444320"/>
            </a:xfrm>
          </p:grpSpPr>
          <p:sp>
            <p:nvSpPr>
              <p:cNvPr name="Freeform 23" id="23"/>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4" id="24"/>
            <p:cNvGrpSpPr/>
            <p:nvPr/>
          </p:nvGrpSpPr>
          <p:grpSpPr>
            <a:xfrm rot="0">
              <a:off x="0" y="2291562"/>
              <a:ext cx="1467039" cy="1467039"/>
              <a:chOff x="0" y="0"/>
              <a:chExt cx="1445040" cy="1445040"/>
            </a:xfrm>
          </p:grpSpPr>
          <p:sp>
            <p:nvSpPr>
              <p:cNvPr name="Freeform 25" id="25"/>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Freeform 26" id="26"/>
            <p:cNvSpPr/>
            <p:nvPr/>
          </p:nvSpPr>
          <p:spPr>
            <a:xfrm flipH="false" flipV="false" rot="0">
              <a:off x="3193191" y="3263740"/>
              <a:ext cx="1503233" cy="1189145"/>
            </a:xfrm>
            <a:custGeom>
              <a:avLst/>
              <a:gdLst/>
              <a:ahLst/>
              <a:cxnLst/>
              <a:rect r="r" b="b" t="t" l="l"/>
              <a:pathLst>
                <a:path h="1189145" w="1503233">
                  <a:moveTo>
                    <a:pt x="0" y="0"/>
                  </a:moveTo>
                  <a:lnTo>
                    <a:pt x="1503233" y="0"/>
                  </a:lnTo>
                  <a:lnTo>
                    <a:pt x="1503233" y="1189145"/>
                  </a:lnTo>
                  <a:lnTo>
                    <a:pt x="0" y="1189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5576752" y="6347211"/>
              <a:ext cx="886404" cy="863841"/>
            </a:xfrm>
            <a:custGeom>
              <a:avLst/>
              <a:gdLst/>
              <a:ahLst/>
              <a:cxnLst/>
              <a:rect r="r" b="b" t="t" l="l"/>
              <a:pathLst>
                <a:path h="863841" w="886404">
                  <a:moveTo>
                    <a:pt x="0" y="0"/>
                  </a:moveTo>
                  <a:lnTo>
                    <a:pt x="886404" y="0"/>
                  </a:lnTo>
                  <a:lnTo>
                    <a:pt x="886404" y="863842"/>
                  </a:lnTo>
                  <a:lnTo>
                    <a:pt x="0" y="8638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1550106" y="6304415"/>
              <a:ext cx="939079" cy="906638"/>
            </a:xfrm>
            <a:custGeom>
              <a:avLst/>
              <a:gdLst/>
              <a:ahLst/>
              <a:cxnLst/>
              <a:rect r="r" b="b" t="t" l="l"/>
              <a:pathLst>
                <a:path h="906638" w="939079">
                  <a:moveTo>
                    <a:pt x="0" y="0"/>
                  </a:moveTo>
                  <a:lnTo>
                    <a:pt x="939078" y="0"/>
                  </a:lnTo>
                  <a:lnTo>
                    <a:pt x="939078" y="906638"/>
                  </a:lnTo>
                  <a:lnTo>
                    <a:pt x="0" y="906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3546699" y="332697"/>
              <a:ext cx="821833" cy="800914"/>
            </a:xfrm>
            <a:custGeom>
              <a:avLst/>
              <a:gdLst/>
              <a:ahLst/>
              <a:cxnLst/>
              <a:rect r="r" b="b" t="t" l="l"/>
              <a:pathLst>
                <a:path h="800914" w="821833">
                  <a:moveTo>
                    <a:pt x="0" y="0"/>
                  </a:moveTo>
                  <a:lnTo>
                    <a:pt x="821833" y="0"/>
                  </a:lnTo>
                  <a:lnTo>
                    <a:pt x="821833" y="800914"/>
                  </a:lnTo>
                  <a:lnTo>
                    <a:pt x="0" y="8009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222714" y="2454830"/>
              <a:ext cx="980723" cy="993366"/>
            </a:xfrm>
            <a:custGeom>
              <a:avLst/>
              <a:gdLst/>
              <a:ahLst/>
              <a:cxnLst/>
              <a:rect r="r" b="b" t="t" l="l"/>
              <a:pathLst>
                <a:path h="993366" w="980723">
                  <a:moveTo>
                    <a:pt x="0" y="0"/>
                  </a:moveTo>
                  <a:lnTo>
                    <a:pt x="980723" y="0"/>
                  </a:lnTo>
                  <a:lnTo>
                    <a:pt x="980723" y="993366"/>
                  </a:lnTo>
                  <a:lnTo>
                    <a:pt x="0" y="9933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1" id="31"/>
            <p:cNvGrpSpPr/>
            <p:nvPr/>
          </p:nvGrpSpPr>
          <p:grpSpPr>
            <a:xfrm rot="0">
              <a:off x="6459431" y="2530587"/>
              <a:ext cx="1466308" cy="1466308"/>
              <a:chOff x="0" y="0"/>
              <a:chExt cx="1444320" cy="1444320"/>
            </a:xfrm>
          </p:grpSpPr>
          <p:sp>
            <p:nvSpPr>
              <p:cNvPr name="Freeform 32" id="32"/>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sp>
          <p:nvSpPr>
            <p:cNvPr name="Freeform 33" id="33"/>
            <p:cNvSpPr/>
            <p:nvPr/>
          </p:nvSpPr>
          <p:spPr>
            <a:xfrm flipH="false" flipV="false" rot="0">
              <a:off x="6725079" y="2788458"/>
              <a:ext cx="935010" cy="950565"/>
            </a:xfrm>
            <a:custGeom>
              <a:avLst/>
              <a:gdLst/>
              <a:ahLst/>
              <a:cxnLst/>
              <a:rect r="r" b="b" t="t" l="l"/>
              <a:pathLst>
                <a:path h="950565" w="935010">
                  <a:moveTo>
                    <a:pt x="0" y="0"/>
                  </a:moveTo>
                  <a:lnTo>
                    <a:pt x="935011" y="0"/>
                  </a:lnTo>
                  <a:lnTo>
                    <a:pt x="935011" y="950565"/>
                  </a:lnTo>
                  <a:lnTo>
                    <a:pt x="0" y="9505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34" id="34"/>
          <p:cNvGrpSpPr/>
          <p:nvPr/>
        </p:nvGrpSpPr>
        <p:grpSpPr>
          <a:xfrm rot="5400000">
            <a:off x="17289952" y="-1042087"/>
            <a:ext cx="1536940" cy="3621114"/>
            <a:chOff x="0" y="0"/>
            <a:chExt cx="404791" cy="953709"/>
          </a:xfrm>
        </p:grpSpPr>
        <p:sp>
          <p:nvSpPr>
            <p:cNvPr name="Freeform 35" id="35"/>
            <p:cNvSpPr/>
            <p:nvPr/>
          </p:nvSpPr>
          <p:spPr>
            <a:xfrm flipH="false" flipV="false" rot="0">
              <a:off x="0" y="0"/>
              <a:ext cx="404791" cy="953709"/>
            </a:xfrm>
            <a:custGeom>
              <a:avLst/>
              <a:gdLst/>
              <a:ahLst/>
              <a:cxnLst/>
              <a:rect r="r" b="b" t="t" l="l"/>
              <a:pathLst>
                <a:path h="953709" w="404791">
                  <a:moveTo>
                    <a:pt x="404791" y="0"/>
                  </a:moveTo>
                  <a:lnTo>
                    <a:pt x="404791" y="953709"/>
                  </a:lnTo>
                  <a:lnTo>
                    <a:pt x="202395" y="826709"/>
                  </a:lnTo>
                  <a:lnTo>
                    <a:pt x="0" y="953709"/>
                  </a:lnTo>
                  <a:lnTo>
                    <a:pt x="0" y="0"/>
                  </a:lnTo>
                  <a:lnTo>
                    <a:pt x="404791" y="0"/>
                  </a:lnTo>
                  <a:close/>
                </a:path>
              </a:pathLst>
            </a:custGeom>
            <a:solidFill>
              <a:srgbClr val="000000"/>
            </a:solidFill>
          </p:spPr>
        </p:sp>
        <p:sp>
          <p:nvSpPr>
            <p:cNvPr name="TextBox 36" id="36"/>
            <p:cNvSpPr txBox="true"/>
            <p:nvPr/>
          </p:nvSpPr>
          <p:spPr>
            <a:xfrm>
              <a:off x="0" y="-19050"/>
              <a:ext cx="404791" cy="845759"/>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5400000">
            <a:off x="6699843" y="-8011082"/>
            <a:ext cx="1536940" cy="17559104"/>
            <a:chOff x="0" y="0"/>
            <a:chExt cx="404791" cy="4624620"/>
          </a:xfrm>
        </p:grpSpPr>
        <p:sp>
          <p:nvSpPr>
            <p:cNvPr name="Freeform 38" id="38"/>
            <p:cNvSpPr/>
            <p:nvPr/>
          </p:nvSpPr>
          <p:spPr>
            <a:xfrm flipH="false" flipV="false" rot="0">
              <a:off x="0" y="0"/>
              <a:ext cx="404791" cy="4624620"/>
            </a:xfrm>
            <a:custGeom>
              <a:avLst/>
              <a:gdLst/>
              <a:ahLst/>
              <a:cxnLst/>
              <a:rect r="r" b="b" t="t" l="l"/>
              <a:pathLst>
                <a:path h="4624620" w="404791">
                  <a:moveTo>
                    <a:pt x="404791" y="0"/>
                  </a:moveTo>
                  <a:lnTo>
                    <a:pt x="404791" y="4510320"/>
                  </a:lnTo>
                  <a:lnTo>
                    <a:pt x="202395" y="4624620"/>
                  </a:lnTo>
                  <a:lnTo>
                    <a:pt x="0" y="4510320"/>
                  </a:lnTo>
                  <a:lnTo>
                    <a:pt x="0" y="0"/>
                  </a:lnTo>
                  <a:lnTo>
                    <a:pt x="404791" y="0"/>
                  </a:lnTo>
                  <a:close/>
                </a:path>
              </a:pathLst>
            </a:custGeom>
            <a:solidFill>
              <a:srgbClr val="000000"/>
            </a:solidFill>
          </p:spPr>
        </p:sp>
        <p:sp>
          <p:nvSpPr>
            <p:cNvPr name="TextBox 39" id="39"/>
            <p:cNvSpPr txBox="true"/>
            <p:nvPr/>
          </p:nvSpPr>
          <p:spPr>
            <a:xfrm>
              <a:off x="0" y="-19050"/>
              <a:ext cx="404791" cy="4529370"/>
            </a:xfrm>
            <a:prstGeom prst="rect">
              <a:avLst/>
            </a:prstGeom>
          </p:spPr>
          <p:txBody>
            <a:bodyPr anchor="ctr" rtlCol="false" tIns="50800" lIns="50800" bIns="50800" rIns="50800"/>
            <a:lstStyle/>
            <a:p>
              <a:pPr algn="ctr">
                <a:lnSpc>
                  <a:spcPts val="2859"/>
                </a:lnSpc>
              </a:pPr>
            </a:p>
          </p:txBody>
        </p:sp>
      </p:grpSp>
      <p:sp>
        <p:nvSpPr>
          <p:cNvPr name="TextBox 40" id="40"/>
          <p:cNvSpPr txBox="true"/>
          <p:nvPr/>
        </p:nvSpPr>
        <p:spPr>
          <a:xfrm rot="0">
            <a:off x="2230332" y="281999"/>
            <a:ext cx="13066785" cy="877692"/>
          </a:xfrm>
          <a:prstGeom prst="rect">
            <a:avLst/>
          </a:prstGeom>
        </p:spPr>
        <p:txBody>
          <a:bodyPr anchor="t" rtlCol="false" tIns="0" lIns="0" bIns="0" rIns="0">
            <a:spAutoFit/>
          </a:bodyPr>
          <a:lstStyle/>
          <a:p>
            <a:pPr algn="ctr">
              <a:lnSpc>
                <a:spcPts val="6923"/>
              </a:lnSpc>
              <a:spcBef>
                <a:spcPct val="0"/>
              </a:spcBef>
            </a:pPr>
            <a:r>
              <a:rPr lang="en-US" sz="4945" spc="-98">
                <a:solidFill>
                  <a:srgbClr val="FFFFFF"/>
                </a:solidFill>
                <a:latin typeface="Montserrat Light Bold"/>
              </a:rPr>
              <a:t>WALMART’S INVENTORY MANAGEMENT  </a:t>
            </a:r>
          </a:p>
        </p:txBody>
      </p:sp>
      <p:sp>
        <p:nvSpPr>
          <p:cNvPr name="TextBox 41" id="41"/>
          <p:cNvSpPr txBox="true"/>
          <p:nvPr/>
        </p:nvSpPr>
        <p:spPr>
          <a:xfrm rot="0">
            <a:off x="624183" y="82047"/>
            <a:ext cx="1606149" cy="1132211"/>
          </a:xfrm>
          <a:prstGeom prst="rect">
            <a:avLst/>
          </a:prstGeom>
        </p:spPr>
        <p:txBody>
          <a:bodyPr anchor="t" rtlCol="false" tIns="0" lIns="0" bIns="0" rIns="0">
            <a:spAutoFit/>
          </a:bodyPr>
          <a:lstStyle/>
          <a:p>
            <a:pPr algn="ctr">
              <a:lnSpc>
                <a:spcPts val="8892"/>
              </a:lnSpc>
              <a:spcBef>
                <a:spcPct val="0"/>
              </a:spcBef>
            </a:pPr>
            <a:r>
              <a:rPr lang="en-US" sz="6352" spc="-127">
                <a:solidFill>
                  <a:srgbClr val="FFFFFF"/>
                </a:solidFill>
                <a:latin typeface="Montserrat Light Bold"/>
              </a:rPr>
              <a:t>02</a:t>
            </a:r>
          </a:p>
        </p:txBody>
      </p:sp>
      <p:sp>
        <p:nvSpPr>
          <p:cNvPr name="TextBox 42" id="42"/>
          <p:cNvSpPr txBox="true"/>
          <p:nvPr/>
        </p:nvSpPr>
        <p:spPr>
          <a:xfrm rot="0">
            <a:off x="356676" y="1802860"/>
            <a:ext cx="11620456" cy="8134070"/>
          </a:xfrm>
          <a:prstGeom prst="rect">
            <a:avLst/>
          </a:prstGeom>
        </p:spPr>
        <p:txBody>
          <a:bodyPr anchor="t" rtlCol="false" tIns="0" lIns="0" bIns="0" rIns="0">
            <a:spAutoFit/>
          </a:bodyPr>
          <a:lstStyle/>
          <a:p>
            <a:pPr algn="just">
              <a:lnSpc>
                <a:spcPts val="4565"/>
              </a:lnSpc>
            </a:pPr>
            <a:r>
              <a:rPr lang="en-US" sz="3261">
                <a:solidFill>
                  <a:srgbClr val="010101"/>
                </a:solidFill>
                <a:latin typeface="Montserrat Light Bold"/>
              </a:rPr>
              <a:t>Plan:</a:t>
            </a:r>
            <a:r>
              <a:rPr lang="en-US" sz="3261">
                <a:solidFill>
                  <a:srgbClr val="010101"/>
                </a:solidFill>
                <a:latin typeface="Montserrat Light"/>
              </a:rPr>
              <a:t> Walmart aims to optimise inventory levels to reduce cost and improve availability.</a:t>
            </a:r>
          </a:p>
          <a:p>
            <a:pPr algn="just">
              <a:lnSpc>
                <a:spcPts val="4565"/>
              </a:lnSpc>
            </a:pPr>
            <a:r>
              <a:rPr lang="en-US" sz="3261">
                <a:solidFill>
                  <a:srgbClr val="010101"/>
                </a:solidFill>
                <a:latin typeface="Montserrat Light Bold"/>
              </a:rPr>
              <a:t>Prepare:</a:t>
            </a:r>
            <a:r>
              <a:rPr lang="en-US" sz="3261">
                <a:solidFill>
                  <a:srgbClr val="010101"/>
                </a:solidFill>
                <a:latin typeface="Montserrat Light"/>
              </a:rPr>
              <a:t> Collects data from POS systems, supplier transactions and market trends.</a:t>
            </a:r>
          </a:p>
          <a:p>
            <a:pPr algn="just">
              <a:lnSpc>
                <a:spcPts val="4565"/>
              </a:lnSpc>
            </a:pPr>
            <a:r>
              <a:rPr lang="en-US" sz="3261">
                <a:solidFill>
                  <a:srgbClr val="010101"/>
                </a:solidFill>
                <a:latin typeface="Montserrat Light Bold"/>
              </a:rPr>
              <a:t>Process:</a:t>
            </a:r>
            <a:r>
              <a:rPr lang="en-US" sz="3261">
                <a:solidFill>
                  <a:srgbClr val="010101"/>
                </a:solidFill>
                <a:latin typeface="Montserrat Light"/>
              </a:rPr>
              <a:t> Integrates data into a central system, normalise it and prepares it for predictive modelling.</a:t>
            </a:r>
          </a:p>
          <a:p>
            <a:pPr algn="just">
              <a:lnSpc>
                <a:spcPts val="4705"/>
              </a:lnSpc>
            </a:pPr>
            <a:r>
              <a:rPr lang="en-US" sz="3361">
                <a:solidFill>
                  <a:srgbClr val="010101"/>
                </a:solidFill>
                <a:latin typeface="Montserrat Light Bold"/>
              </a:rPr>
              <a:t>Analyze:</a:t>
            </a:r>
            <a:r>
              <a:rPr lang="en-US" sz="3361">
                <a:solidFill>
                  <a:srgbClr val="010101"/>
                </a:solidFill>
                <a:latin typeface="Montserrat Light"/>
              </a:rPr>
              <a:t> Users predictive analytics to forecast demand and identify inventory requirements.</a:t>
            </a:r>
          </a:p>
          <a:p>
            <a:pPr algn="just">
              <a:lnSpc>
                <a:spcPts val="4565"/>
              </a:lnSpc>
            </a:pPr>
            <a:r>
              <a:rPr lang="en-US" sz="3261">
                <a:solidFill>
                  <a:srgbClr val="010101"/>
                </a:solidFill>
                <a:latin typeface="Montserrat Light Bold"/>
              </a:rPr>
              <a:t>Visualization:</a:t>
            </a:r>
            <a:r>
              <a:rPr lang="en-US" sz="3261">
                <a:solidFill>
                  <a:srgbClr val="010101"/>
                </a:solidFill>
                <a:latin typeface="Montserrat Light"/>
              </a:rPr>
              <a:t> Provide insights through dashboards accessible to supply chain managers and store managers.</a:t>
            </a:r>
          </a:p>
          <a:p>
            <a:pPr algn="just">
              <a:lnSpc>
                <a:spcPts val="4565"/>
              </a:lnSpc>
              <a:spcBef>
                <a:spcPct val="0"/>
              </a:spcBef>
            </a:pPr>
            <a:r>
              <a:rPr lang="en-US" sz="3261">
                <a:solidFill>
                  <a:srgbClr val="010101"/>
                </a:solidFill>
                <a:latin typeface="Montserrat Light Bold"/>
              </a:rPr>
              <a:t>Strategize:</a:t>
            </a:r>
            <a:r>
              <a:rPr lang="en-US" sz="3261">
                <a:solidFill>
                  <a:srgbClr val="010101"/>
                </a:solidFill>
                <a:latin typeface="Montserrat Light"/>
              </a:rPr>
              <a:t> Adjust inventory levels and automates restocking processes, leading to reduced stock outs and overstock situations.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alphaModFix amt="19999"/>
            </a:blip>
            <a:stretch>
              <a:fillRect l="0" t="0" r="0" b="0"/>
            </a:stretch>
          </a:blipFill>
        </p:spPr>
      </p:sp>
      <p:sp>
        <p:nvSpPr>
          <p:cNvPr name="Freeform 3" id="3"/>
          <p:cNvSpPr/>
          <p:nvPr/>
        </p:nvSpPr>
        <p:spPr>
          <a:xfrm flipH="false" flipV="false" rot="-4521330">
            <a:off x="3623558" y="1640567"/>
            <a:ext cx="14167639" cy="7119239"/>
          </a:xfrm>
          <a:custGeom>
            <a:avLst/>
            <a:gdLst/>
            <a:ahLst/>
            <a:cxnLst/>
            <a:rect r="r" b="b" t="t" l="l"/>
            <a:pathLst>
              <a:path h="7119239" w="14167639">
                <a:moveTo>
                  <a:pt x="0" y="0"/>
                </a:moveTo>
                <a:lnTo>
                  <a:pt x="14167639" y="0"/>
                </a:lnTo>
                <a:lnTo>
                  <a:pt x="14167639" y="7119239"/>
                </a:lnTo>
                <a:lnTo>
                  <a:pt x="0" y="7119239"/>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40239" t="0" r="-40239" b="0"/>
              </a:stretch>
            </a:blipFill>
          </p:spPr>
        </p:sp>
      </p:grpSp>
      <p:grpSp>
        <p:nvGrpSpPr>
          <p:cNvPr name="Group 6" id="6"/>
          <p:cNvGrpSpPr/>
          <p:nvPr/>
        </p:nvGrpSpPr>
        <p:grpSpPr>
          <a:xfrm rot="66137">
            <a:off x="3968934" y="2953114"/>
            <a:ext cx="9349464" cy="3588846"/>
            <a:chOff x="0" y="0"/>
            <a:chExt cx="2462410" cy="945211"/>
          </a:xfrm>
        </p:grpSpPr>
        <p:sp>
          <p:nvSpPr>
            <p:cNvPr name="Freeform 7" id="7"/>
            <p:cNvSpPr/>
            <p:nvPr/>
          </p:nvSpPr>
          <p:spPr>
            <a:xfrm flipH="false" flipV="false" rot="0">
              <a:off x="0" y="0"/>
              <a:ext cx="2462410" cy="945211"/>
            </a:xfrm>
            <a:custGeom>
              <a:avLst/>
              <a:gdLst/>
              <a:ahLst/>
              <a:cxnLst/>
              <a:rect r="r" b="b" t="t" l="l"/>
              <a:pathLst>
                <a:path h="945211" w="2462410">
                  <a:moveTo>
                    <a:pt x="0" y="0"/>
                  </a:moveTo>
                  <a:lnTo>
                    <a:pt x="2462410" y="0"/>
                  </a:lnTo>
                  <a:lnTo>
                    <a:pt x="2462410" y="945211"/>
                  </a:lnTo>
                  <a:lnTo>
                    <a:pt x="0" y="945211"/>
                  </a:lnTo>
                  <a:close/>
                </a:path>
              </a:pathLst>
            </a:custGeom>
            <a:solidFill>
              <a:srgbClr val="FFFFFF">
                <a:alpha val="44706"/>
              </a:srgbClr>
            </a:solidFill>
          </p:spPr>
        </p:sp>
        <p:sp>
          <p:nvSpPr>
            <p:cNvPr name="TextBox 8" id="8"/>
            <p:cNvSpPr txBox="true"/>
            <p:nvPr/>
          </p:nvSpPr>
          <p:spPr>
            <a:xfrm>
              <a:off x="0" y="-19050"/>
              <a:ext cx="2462410" cy="96426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3691186" y="6541961"/>
            <a:ext cx="9904959" cy="680751"/>
          </a:xfrm>
          <a:custGeom>
            <a:avLst/>
            <a:gdLst/>
            <a:ahLst/>
            <a:cxnLst/>
            <a:rect r="r" b="b" t="t" l="l"/>
            <a:pathLst>
              <a:path h="680751" w="9904959">
                <a:moveTo>
                  <a:pt x="0" y="0"/>
                </a:moveTo>
                <a:lnTo>
                  <a:pt x="9904959" y="0"/>
                </a:lnTo>
                <a:lnTo>
                  <a:pt x="9904959" y="680751"/>
                </a:lnTo>
                <a:lnTo>
                  <a:pt x="0" y="680751"/>
                </a:lnTo>
                <a:lnTo>
                  <a:pt x="0" y="0"/>
                </a:lnTo>
                <a:close/>
              </a:path>
            </a:pathLst>
          </a:custGeom>
          <a:blipFill>
            <a:blip r:embed="rId5"/>
            <a:stretch>
              <a:fillRect l="0" t="-187363" r="0" b="0"/>
            </a:stretch>
          </a:blipFill>
        </p:spPr>
      </p:sp>
      <p:sp>
        <p:nvSpPr>
          <p:cNvPr name="TextBox 10" id="10"/>
          <p:cNvSpPr txBox="true"/>
          <p:nvPr/>
        </p:nvSpPr>
        <p:spPr>
          <a:xfrm rot="0">
            <a:off x="4376892" y="3965690"/>
            <a:ext cx="8533547" cy="1648355"/>
          </a:xfrm>
          <a:prstGeom prst="rect">
            <a:avLst/>
          </a:prstGeom>
        </p:spPr>
        <p:txBody>
          <a:bodyPr anchor="t" rtlCol="false" tIns="0" lIns="0" bIns="0" rIns="0">
            <a:spAutoFit/>
          </a:bodyPr>
          <a:lstStyle/>
          <a:p>
            <a:pPr algn="ctr">
              <a:lnSpc>
                <a:spcPts val="13310"/>
              </a:lnSpc>
            </a:pPr>
            <a:r>
              <a:rPr lang="en-US" sz="9645" spc="135">
                <a:solidFill>
                  <a:srgbClr val="040506"/>
                </a:solidFill>
                <a:latin typeface="Archivo Black"/>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73359" r="0" b="-73359"/>
            </a:stretch>
          </a:blipFill>
        </p:spPr>
      </p:sp>
      <p:sp>
        <p:nvSpPr>
          <p:cNvPr name="TextBox 7" id="7"/>
          <p:cNvSpPr txBox="true"/>
          <p:nvPr/>
        </p:nvSpPr>
        <p:spPr>
          <a:xfrm rot="0">
            <a:off x="3324104" y="1013229"/>
            <a:ext cx="11657693" cy="2154805"/>
          </a:xfrm>
          <a:prstGeom prst="rect">
            <a:avLst/>
          </a:prstGeom>
        </p:spPr>
        <p:txBody>
          <a:bodyPr anchor="t" rtlCol="false" tIns="0" lIns="0" bIns="0" rIns="0">
            <a:spAutoFit/>
          </a:bodyPr>
          <a:lstStyle/>
          <a:p>
            <a:pPr algn="ctr">
              <a:lnSpc>
                <a:spcPts val="17514"/>
              </a:lnSpc>
            </a:pPr>
            <a:r>
              <a:rPr lang="en-US" sz="12691" spc="101">
                <a:solidFill>
                  <a:srgbClr val="FFFFFF"/>
                </a:solidFill>
                <a:latin typeface="Archivo Black"/>
              </a:rPr>
              <a:t>CONTENT</a:t>
            </a:r>
          </a:p>
        </p:txBody>
      </p:sp>
      <p:sp>
        <p:nvSpPr>
          <p:cNvPr name="TextBox 8" id="8"/>
          <p:cNvSpPr txBox="true"/>
          <p:nvPr/>
        </p:nvSpPr>
        <p:spPr>
          <a:xfrm rot="0">
            <a:off x="1952393" y="485662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231F20"/>
                </a:solidFill>
                <a:latin typeface="Montserrat Classic Bold"/>
              </a:rPr>
              <a:t>01</a:t>
            </a:r>
          </a:p>
        </p:txBody>
      </p:sp>
      <p:sp>
        <p:nvSpPr>
          <p:cNvPr name="TextBox 9" id="9"/>
          <p:cNvSpPr txBox="true"/>
          <p:nvPr/>
        </p:nvSpPr>
        <p:spPr>
          <a:xfrm rot="0">
            <a:off x="1500843" y="5923704"/>
            <a:ext cx="2743420" cy="459316"/>
          </a:xfrm>
          <a:prstGeom prst="rect">
            <a:avLst/>
          </a:prstGeom>
        </p:spPr>
        <p:txBody>
          <a:bodyPr anchor="t" rtlCol="false" tIns="0" lIns="0" bIns="0" rIns="0">
            <a:spAutoFit/>
          </a:bodyPr>
          <a:lstStyle/>
          <a:p>
            <a:pPr algn="ctr">
              <a:lnSpc>
                <a:spcPts val="3897"/>
              </a:lnSpc>
            </a:pPr>
            <a:r>
              <a:rPr lang="en-US" sz="2824" spc="276">
                <a:solidFill>
                  <a:srgbClr val="231F20"/>
                </a:solidFill>
                <a:latin typeface="Montserrat Light"/>
              </a:rPr>
              <a:t>Introduction</a:t>
            </a:r>
          </a:p>
        </p:txBody>
      </p:sp>
      <p:sp>
        <p:nvSpPr>
          <p:cNvPr name="TextBox 10" id="10"/>
          <p:cNvSpPr txBox="true"/>
          <p:nvPr/>
        </p:nvSpPr>
        <p:spPr>
          <a:xfrm rot="0">
            <a:off x="5890919" y="485662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02</a:t>
            </a:r>
          </a:p>
        </p:txBody>
      </p:sp>
      <p:sp>
        <p:nvSpPr>
          <p:cNvPr name="TextBox 11" id="11"/>
          <p:cNvSpPr txBox="true"/>
          <p:nvPr/>
        </p:nvSpPr>
        <p:spPr>
          <a:xfrm rot="0">
            <a:off x="5568823" y="5967536"/>
            <a:ext cx="2743420" cy="459316"/>
          </a:xfrm>
          <a:prstGeom prst="rect">
            <a:avLst/>
          </a:prstGeom>
        </p:spPr>
        <p:txBody>
          <a:bodyPr anchor="t" rtlCol="false" tIns="0" lIns="0" bIns="0" rIns="0">
            <a:spAutoFit/>
          </a:bodyPr>
          <a:lstStyle/>
          <a:p>
            <a:pPr algn="ctr">
              <a:lnSpc>
                <a:spcPts val="3897"/>
              </a:lnSpc>
            </a:pPr>
            <a:r>
              <a:rPr lang="en-US" sz="2824" spc="276">
                <a:solidFill>
                  <a:srgbClr val="231F20"/>
                </a:solidFill>
                <a:latin typeface="Montserrat Light"/>
              </a:rPr>
              <a:t>Plan</a:t>
            </a:r>
          </a:p>
        </p:txBody>
      </p:sp>
      <p:sp>
        <p:nvSpPr>
          <p:cNvPr name="TextBox 12" id="12"/>
          <p:cNvSpPr txBox="true"/>
          <p:nvPr/>
        </p:nvSpPr>
        <p:spPr>
          <a:xfrm rot="0">
            <a:off x="9829444" y="485662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03</a:t>
            </a:r>
          </a:p>
        </p:txBody>
      </p:sp>
      <p:sp>
        <p:nvSpPr>
          <p:cNvPr name="TextBox 13" id="13"/>
          <p:cNvSpPr txBox="true"/>
          <p:nvPr/>
        </p:nvSpPr>
        <p:spPr>
          <a:xfrm rot="0">
            <a:off x="9636218" y="5923704"/>
            <a:ext cx="2743420" cy="459316"/>
          </a:xfrm>
          <a:prstGeom prst="rect">
            <a:avLst/>
          </a:prstGeom>
        </p:spPr>
        <p:txBody>
          <a:bodyPr anchor="t" rtlCol="false" tIns="0" lIns="0" bIns="0" rIns="0">
            <a:spAutoFit/>
          </a:bodyPr>
          <a:lstStyle/>
          <a:p>
            <a:pPr algn="ctr">
              <a:lnSpc>
                <a:spcPts val="3897"/>
              </a:lnSpc>
            </a:pPr>
            <a:r>
              <a:rPr lang="en-US" sz="2824" spc="276">
                <a:solidFill>
                  <a:srgbClr val="231F20"/>
                </a:solidFill>
                <a:latin typeface="Montserrat Light"/>
              </a:rPr>
              <a:t>Prepare</a:t>
            </a:r>
          </a:p>
        </p:txBody>
      </p:sp>
      <p:sp>
        <p:nvSpPr>
          <p:cNvPr name="TextBox 14" id="14"/>
          <p:cNvSpPr txBox="true"/>
          <p:nvPr/>
        </p:nvSpPr>
        <p:spPr>
          <a:xfrm rot="0">
            <a:off x="14014486" y="485662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04</a:t>
            </a:r>
          </a:p>
        </p:txBody>
      </p:sp>
      <p:sp>
        <p:nvSpPr>
          <p:cNvPr name="TextBox 15" id="15"/>
          <p:cNvSpPr txBox="true"/>
          <p:nvPr/>
        </p:nvSpPr>
        <p:spPr>
          <a:xfrm rot="0">
            <a:off x="13610086" y="5967536"/>
            <a:ext cx="2743420" cy="459316"/>
          </a:xfrm>
          <a:prstGeom prst="rect">
            <a:avLst/>
          </a:prstGeom>
        </p:spPr>
        <p:txBody>
          <a:bodyPr anchor="t" rtlCol="false" tIns="0" lIns="0" bIns="0" rIns="0">
            <a:spAutoFit/>
          </a:bodyPr>
          <a:lstStyle/>
          <a:p>
            <a:pPr algn="ctr">
              <a:lnSpc>
                <a:spcPts val="3897"/>
              </a:lnSpc>
            </a:pPr>
            <a:r>
              <a:rPr lang="en-US" sz="2824" spc="276">
                <a:solidFill>
                  <a:srgbClr val="231F20"/>
                </a:solidFill>
                <a:latin typeface="Montserrat Light"/>
              </a:rPr>
              <a:t>Process</a:t>
            </a:r>
          </a:p>
        </p:txBody>
      </p:sp>
      <p:sp>
        <p:nvSpPr>
          <p:cNvPr name="TextBox 16" id="16"/>
          <p:cNvSpPr txBox="true"/>
          <p:nvPr/>
        </p:nvSpPr>
        <p:spPr>
          <a:xfrm rot="0">
            <a:off x="1952393" y="706192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05</a:t>
            </a:r>
          </a:p>
        </p:txBody>
      </p:sp>
      <p:sp>
        <p:nvSpPr>
          <p:cNvPr name="TextBox 17" id="17"/>
          <p:cNvSpPr txBox="true"/>
          <p:nvPr/>
        </p:nvSpPr>
        <p:spPr>
          <a:xfrm rot="0">
            <a:off x="13503589" y="8132847"/>
            <a:ext cx="2743420" cy="459316"/>
          </a:xfrm>
          <a:prstGeom prst="rect">
            <a:avLst/>
          </a:prstGeom>
        </p:spPr>
        <p:txBody>
          <a:bodyPr anchor="t" rtlCol="false" tIns="0" lIns="0" bIns="0" rIns="0">
            <a:spAutoFit/>
          </a:bodyPr>
          <a:lstStyle/>
          <a:p>
            <a:pPr algn="ctr">
              <a:lnSpc>
                <a:spcPts val="3897"/>
              </a:lnSpc>
            </a:pPr>
            <a:r>
              <a:rPr lang="en-US" sz="2824" spc="276">
                <a:solidFill>
                  <a:srgbClr val="231F20"/>
                </a:solidFill>
                <a:latin typeface="Montserrat Light"/>
              </a:rPr>
              <a:t>Examples</a:t>
            </a:r>
          </a:p>
        </p:txBody>
      </p:sp>
      <p:sp>
        <p:nvSpPr>
          <p:cNvPr name="TextBox 18" id="18"/>
          <p:cNvSpPr txBox="true"/>
          <p:nvPr/>
        </p:nvSpPr>
        <p:spPr>
          <a:xfrm rot="0">
            <a:off x="5890919" y="706192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06</a:t>
            </a:r>
          </a:p>
        </p:txBody>
      </p:sp>
      <p:sp>
        <p:nvSpPr>
          <p:cNvPr name="TextBox 19" id="19"/>
          <p:cNvSpPr txBox="true"/>
          <p:nvPr/>
        </p:nvSpPr>
        <p:spPr>
          <a:xfrm rot="0">
            <a:off x="1701452" y="8092079"/>
            <a:ext cx="2743420" cy="459316"/>
          </a:xfrm>
          <a:prstGeom prst="rect">
            <a:avLst/>
          </a:prstGeom>
        </p:spPr>
        <p:txBody>
          <a:bodyPr anchor="t" rtlCol="false" tIns="0" lIns="0" bIns="0" rIns="0">
            <a:spAutoFit/>
          </a:bodyPr>
          <a:lstStyle/>
          <a:p>
            <a:pPr algn="ctr">
              <a:lnSpc>
                <a:spcPts val="3897"/>
              </a:lnSpc>
            </a:pPr>
            <a:r>
              <a:rPr lang="en-US" sz="2824" spc="276">
                <a:solidFill>
                  <a:srgbClr val="231F20"/>
                </a:solidFill>
                <a:latin typeface="Montserrat Light"/>
              </a:rPr>
              <a:t>Analyse</a:t>
            </a:r>
          </a:p>
        </p:txBody>
      </p:sp>
      <p:sp>
        <p:nvSpPr>
          <p:cNvPr name="TextBox 20" id="20"/>
          <p:cNvSpPr txBox="true"/>
          <p:nvPr/>
        </p:nvSpPr>
        <p:spPr>
          <a:xfrm rot="0">
            <a:off x="9829444" y="699947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07</a:t>
            </a:r>
          </a:p>
        </p:txBody>
      </p:sp>
      <p:sp>
        <p:nvSpPr>
          <p:cNvPr name="TextBox 21" id="21"/>
          <p:cNvSpPr txBox="true"/>
          <p:nvPr/>
        </p:nvSpPr>
        <p:spPr>
          <a:xfrm rot="0">
            <a:off x="5568823" y="8092079"/>
            <a:ext cx="2743420" cy="459316"/>
          </a:xfrm>
          <a:prstGeom prst="rect">
            <a:avLst/>
          </a:prstGeom>
        </p:spPr>
        <p:txBody>
          <a:bodyPr anchor="t" rtlCol="false" tIns="0" lIns="0" bIns="0" rIns="0">
            <a:spAutoFit/>
          </a:bodyPr>
          <a:lstStyle/>
          <a:p>
            <a:pPr algn="ctr">
              <a:lnSpc>
                <a:spcPts val="3897"/>
              </a:lnSpc>
            </a:pPr>
            <a:r>
              <a:rPr lang="en-US" sz="2824" spc="276">
                <a:solidFill>
                  <a:srgbClr val="231F20"/>
                </a:solidFill>
                <a:latin typeface="Montserrat Light"/>
              </a:rPr>
              <a:t>Visualization</a:t>
            </a:r>
          </a:p>
        </p:txBody>
      </p:sp>
      <p:sp>
        <p:nvSpPr>
          <p:cNvPr name="TextBox 22" id="22"/>
          <p:cNvSpPr txBox="true"/>
          <p:nvPr/>
        </p:nvSpPr>
        <p:spPr>
          <a:xfrm rot="0">
            <a:off x="14014486" y="708140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08</a:t>
            </a:r>
          </a:p>
        </p:txBody>
      </p:sp>
      <p:sp>
        <p:nvSpPr>
          <p:cNvPr name="TextBox 23" id="23"/>
          <p:cNvSpPr txBox="true"/>
          <p:nvPr/>
        </p:nvSpPr>
        <p:spPr>
          <a:xfrm rot="0">
            <a:off x="9636218" y="8132847"/>
            <a:ext cx="2743420" cy="459316"/>
          </a:xfrm>
          <a:prstGeom prst="rect">
            <a:avLst/>
          </a:prstGeom>
        </p:spPr>
        <p:txBody>
          <a:bodyPr anchor="t" rtlCol="false" tIns="0" lIns="0" bIns="0" rIns="0">
            <a:spAutoFit/>
          </a:bodyPr>
          <a:lstStyle/>
          <a:p>
            <a:pPr algn="ctr">
              <a:lnSpc>
                <a:spcPts val="3897"/>
              </a:lnSpc>
            </a:pPr>
            <a:r>
              <a:rPr lang="en-US" sz="2824" spc="276">
                <a:solidFill>
                  <a:srgbClr val="231F20"/>
                </a:solidFill>
                <a:latin typeface="Montserrat Light"/>
              </a:rPr>
              <a:t>Strategize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p:nvPr/>
        </p:nvGrpSpPr>
        <p:grpSpPr>
          <a:xfrm rot="0">
            <a:off x="-2129326" y="803081"/>
            <a:ext cx="14477418" cy="1336977"/>
            <a:chOff x="0" y="0"/>
            <a:chExt cx="1382796" cy="127700"/>
          </a:xfrm>
        </p:grpSpPr>
        <p:sp>
          <p:nvSpPr>
            <p:cNvPr name="Freeform 5" id="5"/>
            <p:cNvSpPr/>
            <p:nvPr/>
          </p:nvSpPr>
          <p:spPr>
            <a:xfrm flipH="false" flipV="false" rot="0">
              <a:off x="0" y="0"/>
              <a:ext cx="1382796" cy="127700"/>
            </a:xfrm>
            <a:custGeom>
              <a:avLst/>
              <a:gdLst/>
              <a:ahLst/>
              <a:cxnLst/>
              <a:rect r="r" b="b" t="t" l="l"/>
              <a:pathLst>
                <a:path h="127700" w="1382796">
                  <a:moveTo>
                    <a:pt x="1179596" y="0"/>
                  </a:moveTo>
                  <a:lnTo>
                    <a:pt x="0" y="0"/>
                  </a:lnTo>
                  <a:lnTo>
                    <a:pt x="203200" y="127700"/>
                  </a:lnTo>
                  <a:lnTo>
                    <a:pt x="1382796" y="127700"/>
                  </a:lnTo>
                  <a:lnTo>
                    <a:pt x="1179596" y="0"/>
                  </a:lnTo>
                  <a:close/>
                </a:path>
              </a:pathLst>
            </a:custGeom>
            <a:solidFill>
              <a:srgbClr val="010101"/>
            </a:solidFill>
            <a:ln cap="sq">
              <a:noFill/>
              <a:prstDash val="solid"/>
              <a:miter/>
            </a:ln>
          </p:spPr>
        </p:sp>
        <p:sp>
          <p:nvSpPr>
            <p:cNvPr name="TextBox 6" id="6"/>
            <p:cNvSpPr txBox="true"/>
            <p:nvPr/>
          </p:nvSpPr>
          <p:spPr>
            <a:xfrm>
              <a:off x="101600" y="-19050"/>
              <a:ext cx="1179596" cy="1467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7" id="7"/>
          <p:cNvGrpSpPr>
            <a:grpSpLocks noChangeAspect="true"/>
          </p:cNvGrpSpPr>
          <p:nvPr/>
        </p:nvGrpSpPr>
        <p:grpSpPr>
          <a:xfrm rot="0">
            <a:off x="9144000" y="-210429"/>
            <a:ext cx="9331048" cy="10497429"/>
            <a:chOff x="0" y="0"/>
            <a:chExt cx="5370413" cy="6041715"/>
          </a:xfrm>
        </p:grpSpPr>
        <p:sp>
          <p:nvSpPr>
            <p:cNvPr name="Freeform 8" id="8"/>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9" id="9"/>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269" t="0" r="-34269" b="0"/>
              </a:stretch>
            </a:blipFill>
          </p:spPr>
        </p:sp>
      </p:grpSp>
      <p:grpSp>
        <p:nvGrpSpPr>
          <p:cNvPr name="Group 10" id="10"/>
          <p:cNvGrpSpPr/>
          <p:nvPr/>
        </p:nvGrpSpPr>
        <p:grpSpPr>
          <a:xfrm rot="0">
            <a:off x="329843" y="2701216"/>
            <a:ext cx="1828744" cy="182874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164303" y="6983901"/>
            <a:ext cx="1828744" cy="18287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6" id="16"/>
          <p:cNvPicPr>
            <a:picLocks noChangeAspect="true"/>
          </p:cNvPicPr>
          <p:nvPr/>
        </p:nvPicPr>
        <p:blipFill>
          <a:blip r:embed="rId5"/>
          <a:srcRect l="0" t="0" r="0" b="0"/>
          <a:stretch>
            <a:fillRect/>
          </a:stretch>
        </p:blipFill>
        <p:spPr>
          <a:xfrm flipH="false" flipV="false" rot="0">
            <a:off x="694884" y="3044580"/>
            <a:ext cx="1178693" cy="1007782"/>
          </a:xfrm>
          <a:prstGeom prst="rect">
            <a:avLst/>
          </a:prstGeom>
        </p:spPr>
      </p:pic>
      <p:sp>
        <p:nvSpPr>
          <p:cNvPr name="Freeform 17" id="17"/>
          <p:cNvSpPr/>
          <p:nvPr/>
        </p:nvSpPr>
        <p:spPr>
          <a:xfrm flipH="false" flipV="false" rot="0">
            <a:off x="447979" y="7241297"/>
            <a:ext cx="1261393" cy="1313951"/>
          </a:xfrm>
          <a:custGeom>
            <a:avLst/>
            <a:gdLst/>
            <a:ahLst/>
            <a:cxnLst/>
            <a:rect r="r" b="b" t="t" l="l"/>
            <a:pathLst>
              <a:path h="1313951" w="1261393">
                <a:moveTo>
                  <a:pt x="0" y="0"/>
                </a:moveTo>
                <a:lnTo>
                  <a:pt x="1261393" y="0"/>
                </a:lnTo>
                <a:lnTo>
                  <a:pt x="1261393" y="1313951"/>
                </a:lnTo>
                <a:lnTo>
                  <a:pt x="0" y="13139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2338746" y="2634541"/>
            <a:ext cx="9468869" cy="3403472"/>
          </a:xfrm>
          <a:prstGeom prst="rect">
            <a:avLst/>
          </a:prstGeom>
        </p:spPr>
        <p:txBody>
          <a:bodyPr anchor="t" rtlCol="false" tIns="0" lIns="0" bIns="0" rIns="0">
            <a:spAutoFit/>
          </a:bodyPr>
          <a:lstStyle/>
          <a:p>
            <a:pPr algn="just">
              <a:lnSpc>
                <a:spcPts val="3841"/>
              </a:lnSpc>
            </a:pPr>
            <a:r>
              <a:rPr lang="en-US" sz="2783" spc="272">
                <a:solidFill>
                  <a:srgbClr val="231F20"/>
                </a:solidFill>
                <a:latin typeface="Roboto Bold"/>
              </a:rPr>
              <a:t>Data Analytics:-</a:t>
            </a:r>
            <a:r>
              <a:rPr lang="en-US" sz="2783" spc="272">
                <a:solidFill>
                  <a:srgbClr val="231F20"/>
                </a:solidFill>
                <a:latin typeface="Roboto"/>
              </a:rPr>
              <a:t> It is the science of analyzing raw data to make  conclusions about the information. It involves the process of inspecting; cleaning; transforming and modelling data with the goal of discovering useful information; informing conclusions and supporting decision making </a:t>
            </a:r>
          </a:p>
        </p:txBody>
      </p:sp>
      <p:sp>
        <p:nvSpPr>
          <p:cNvPr name="TextBox 19" id="19"/>
          <p:cNvSpPr txBox="true"/>
          <p:nvPr/>
        </p:nvSpPr>
        <p:spPr>
          <a:xfrm rot="0">
            <a:off x="2158587" y="6516021"/>
            <a:ext cx="13110881" cy="3524839"/>
          </a:xfrm>
          <a:prstGeom prst="rect">
            <a:avLst/>
          </a:prstGeom>
        </p:spPr>
        <p:txBody>
          <a:bodyPr anchor="t" rtlCol="false" tIns="0" lIns="0" bIns="0" rIns="0">
            <a:spAutoFit/>
          </a:bodyPr>
          <a:lstStyle/>
          <a:p>
            <a:pPr algn="just">
              <a:lnSpc>
                <a:spcPts val="3989"/>
              </a:lnSpc>
              <a:spcBef>
                <a:spcPct val="0"/>
              </a:spcBef>
            </a:pPr>
            <a:r>
              <a:rPr lang="en-US" sz="2890" spc="283">
                <a:solidFill>
                  <a:srgbClr val="231F20"/>
                </a:solidFill>
                <a:latin typeface="Roboto Bold"/>
              </a:rPr>
              <a:t>For example in retail industry,</a:t>
            </a:r>
            <a:r>
              <a:rPr lang="en-US" sz="2890" spc="283">
                <a:solidFill>
                  <a:srgbClr val="231F20"/>
                </a:solidFill>
                <a:latin typeface="Roboto"/>
              </a:rPr>
              <a:t> data analytics is crucial for gaining insights into customer behaviour; optimising operations and driving strategic decisions. Retailers collect vast amount of data from various sources such as sales; transaction; customer interactions and online activities. By applying data analytics they can turn this data into actionable insights to improve customer satisfaction; increases sale and enhance operational efficiency</a:t>
            </a:r>
          </a:p>
        </p:txBody>
      </p:sp>
      <p:sp>
        <p:nvSpPr>
          <p:cNvPr name="TextBox 20" id="20"/>
          <p:cNvSpPr txBox="true"/>
          <p:nvPr/>
        </p:nvSpPr>
        <p:spPr>
          <a:xfrm rot="0">
            <a:off x="-429884" y="730221"/>
            <a:ext cx="11078533" cy="1349346"/>
          </a:xfrm>
          <a:prstGeom prst="rect">
            <a:avLst/>
          </a:prstGeom>
        </p:spPr>
        <p:txBody>
          <a:bodyPr anchor="t" rtlCol="false" tIns="0" lIns="0" bIns="0" rIns="0">
            <a:spAutoFit/>
          </a:bodyPr>
          <a:lstStyle/>
          <a:p>
            <a:pPr algn="ctr" marL="0" indent="0" lvl="0">
              <a:lnSpc>
                <a:spcPts val="11081"/>
              </a:lnSpc>
              <a:spcBef>
                <a:spcPct val="0"/>
              </a:spcBef>
            </a:pPr>
            <a:r>
              <a:rPr lang="en-US" sz="8030" spc="64">
                <a:solidFill>
                  <a:srgbClr val="FFFFFF"/>
                </a:solidFill>
                <a:latin typeface="Open Sans"/>
              </a:rPr>
              <a:t>INTRODUCTION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93" t="0" r="-2693" b="0"/>
            </a:stretch>
          </a:blipFill>
        </p:spPr>
      </p:sp>
      <p:grpSp>
        <p:nvGrpSpPr>
          <p:cNvPr name="Group 3" id="3"/>
          <p:cNvGrpSpPr/>
          <p:nvPr/>
        </p:nvGrpSpPr>
        <p:grpSpPr>
          <a:xfrm rot="0">
            <a:off x="814630" y="663188"/>
            <a:ext cx="16658740" cy="8960625"/>
            <a:chOff x="0" y="0"/>
            <a:chExt cx="4387487" cy="2360000"/>
          </a:xfrm>
        </p:grpSpPr>
        <p:sp>
          <p:nvSpPr>
            <p:cNvPr name="Freeform 4" id="4"/>
            <p:cNvSpPr/>
            <p:nvPr/>
          </p:nvSpPr>
          <p:spPr>
            <a:xfrm flipH="false" flipV="false" rot="0">
              <a:off x="0" y="0"/>
              <a:ext cx="4387487" cy="2360000"/>
            </a:xfrm>
            <a:custGeom>
              <a:avLst/>
              <a:gdLst/>
              <a:ahLst/>
              <a:cxnLst/>
              <a:rect r="r" b="b" t="t" l="l"/>
              <a:pathLst>
                <a:path h="2360000" w="4387487">
                  <a:moveTo>
                    <a:pt x="11618" y="0"/>
                  </a:moveTo>
                  <a:lnTo>
                    <a:pt x="4375869" y="0"/>
                  </a:lnTo>
                  <a:cubicBezTo>
                    <a:pt x="4378950" y="0"/>
                    <a:pt x="4381905" y="1224"/>
                    <a:pt x="4384084" y="3403"/>
                  </a:cubicBezTo>
                  <a:cubicBezTo>
                    <a:pt x="4386263" y="5582"/>
                    <a:pt x="4387487" y="8537"/>
                    <a:pt x="4387487" y="11618"/>
                  </a:cubicBezTo>
                  <a:lnTo>
                    <a:pt x="4387487" y="2348381"/>
                  </a:lnTo>
                  <a:cubicBezTo>
                    <a:pt x="4387487" y="2354798"/>
                    <a:pt x="4382286" y="2360000"/>
                    <a:pt x="4375869" y="2360000"/>
                  </a:cubicBezTo>
                  <a:lnTo>
                    <a:pt x="11618" y="2360000"/>
                  </a:lnTo>
                  <a:cubicBezTo>
                    <a:pt x="5202" y="2360000"/>
                    <a:pt x="0" y="2354798"/>
                    <a:pt x="0" y="2348381"/>
                  </a:cubicBezTo>
                  <a:lnTo>
                    <a:pt x="0" y="11618"/>
                  </a:lnTo>
                  <a:cubicBezTo>
                    <a:pt x="0" y="5202"/>
                    <a:pt x="5202" y="0"/>
                    <a:pt x="11618" y="0"/>
                  </a:cubicBezTo>
                  <a:close/>
                </a:path>
              </a:pathLst>
            </a:custGeom>
            <a:solidFill>
              <a:srgbClr val="FFFFFF">
                <a:alpha val="53725"/>
              </a:srgbClr>
            </a:solidFill>
          </p:spPr>
        </p:sp>
        <p:sp>
          <p:nvSpPr>
            <p:cNvPr name="TextBox 5" id="5"/>
            <p:cNvSpPr txBox="true"/>
            <p:nvPr/>
          </p:nvSpPr>
          <p:spPr>
            <a:xfrm>
              <a:off x="0" y="-19050"/>
              <a:ext cx="4387487" cy="23790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357239" y="3093024"/>
            <a:ext cx="4533900" cy="6165276"/>
            <a:chOff x="0" y="0"/>
            <a:chExt cx="1194114" cy="1623776"/>
          </a:xfrm>
        </p:grpSpPr>
        <p:sp>
          <p:nvSpPr>
            <p:cNvPr name="Freeform 7" id="7"/>
            <p:cNvSpPr/>
            <p:nvPr/>
          </p:nvSpPr>
          <p:spPr>
            <a:xfrm flipH="false" flipV="false" rot="0">
              <a:off x="0" y="0"/>
              <a:ext cx="1194114" cy="1623776"/>
            </a:xfrm>
            <a:custGeom>
              <a:avLst/>
              <a:gdLst/>
              <a:ahLst/>
              <a:cxnLst/>
              <a:rect r="r" b="b" t="t" l="l"/>
              <a:pathLst>
                <a:path h="1623776" w="1194114">
                  <a:moveTo>
                    <a:pt x="34151" y="0"/>
                  </a:moveTo>
                  <a:lnTo>
                    <a:pt x="1159962" y="0"/>
                  </a:lnTo>
                  <a:cubicBezTo>
                    <a:pt x="1178823" y="0"/>
                    <a:pt x="1194114" y="15290"/>
                    <a:pt x="1194114" y="34151"/>
                  </a:cubicBezTo>
                  <a:lnTo>
                    <a:pt x="1194114" y="1589625"/>
                  </a:lnTo>
                  <a:cubicBezTo>
                    <a:pt x="1194114" y="1608486"/>
                    <a:pt x="1178823" y="1623776"/>
                    <a:pt x="1159962" y="1623776"/>
                  </a:cubicBezTo>
                  <a:lnTo>
                    <a:pt x="34151" y="1623776"/>
                  </a:lnTo>
                  <a:cubicBezTo>
                    <a:pt x="25094" y="1623776"/>
                    <a:pt x="16407" y="1620178"/>
                    <a:pt x="10003" y="1613774"/>
                  </a:cubicBezTo>
                  <a:cubicBezTo>
                    <a:pt x="3598" y="1607369"/>
                    <a:pt x="0" y="1598683"/>
                    <a:pt x="0" y="1589625"/>
                  </a:cubicBezTo>
                  <a:lnTo>
                    <a:pt x="0" y="34151"/>
                  </a:lnTo>
                  <a:cubicBezTo>
                    <a:pt x="0" y="25094"/>
                    <a:pt x="3598" y="16407"/>
                    <a:pt x="10003" y="10003"/>
                  </a:cubicBezTo>
                  <a:cubicBezTo>
                    <a:pt x="16407" y="3598"/>
                    <a:pt x="25094" y="0"/>
                    <a:pt x="34151"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1194114" cy="1642826"/>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6667892" y="3093024"/>
            <a:ext cx="4499751" cy="6165276"/>
            <a:chOff x="0" y="0"/>
            <a:chExt cx="1185120" cy="1623776"/>
          </a:xfrm>
        </p:grpSpPr>
        <p:sp>
          <p:nvSpPr>
            <p:cNvPr name="Freeform 10" id="10"/>
            <p:cNvSpPr/>
            <p:nvPr/>
          </p:nvSpPr>
          <p:spPr>
            <a:xfrm flipH="false" flipV="false" rot="0">
              <a:off x="0" y="0"/>
              <a:ext cx="1185120" cy="1623776"/>
            </a:xfrm>
            <a:custGeom>
              <a:avLst/>
              <a:gdLst/>
              <a:ahLst/>
              <a:cxnLst/>
              <a:rect r="r" b="b" t="t" l="l"/>
              <a:pathLst>
                <a:path h="1623776" w="1185120">
                  <a:moveTo>
                    <a:pt x="34410" y="0"/>
                  </a:moveTo>
                  <a:lnTo>
                    <a:pt x="1150709" y="0"/>
                  </a:lnTo>
                  <a:cubicBezTo>
                    <a:pt x="1169713" y="0"/>
                    <a:pt x="1185120" y="15406"/>
                    <a:pt x="1185120" y="34410"/>
                  </a:cubicBezTo>
                  <a:lnTo>
                    <a:pt x="1185120" y="1589366"/>
                  </a:lnTo>
                  <a:cubicBezTo>
                    <a:pt x="1185120" y="1608370"/>
                    <a:pt x="1169713" y="1623776"/>
                    <a:pt x="1150709" y="1623776"/>
                  </a:cubicBezTo>
                  <a:lnTo>
                    <a:pt x="34410" y="1623776"/>
                  </a:lnTo>
                  <a:cubicBezTo>
                    <a:pt x="15406" y="1623776"/>
                    <a:pt x="0" y="1608370"/>
                    <a:pt x="0" y="1589366"/>
                  </a:cubicBezTo>
                  <a:lnTo>
                    <a:pt x="0" y="34410"/>
                  </a:lnTo>
                  <a:cubicBezTo>
                    <a:pt x="0" y="15406"/>
                    <a:pt x="15406" y="0"/>
                    <a:pt x="34410" y="0"/>
                  </a:cubicBezTo>
                  <a:close/>
                </a:path>
              </a:pathLst>
            </a:custGeom>
            <a:solidFill>
              <a:srgbClr val="000000">
                <a:alpha val="0"/>
              </a:srgbClr>
            </a:solidFill>
            <a:ln w="57150" cap="sq">
              <a:solidFill>
                <a:srgbClr val="000000"/>
              </a:solidFill>
              <a:prstDash val="solid"/>
              <a:miter/>
            </a:ln>
          </p:spPr>
        </p:sp>
        <p:sp>
          <p:nvSpPr>
            <p:cNvPr name="TextBox 11" id="11"/>
            <p:cNvSpPr txBox="true"/>
            <p:nvPr/>
          </p:nvSpPr>
          <p:spPr>
            <a:xfrm>
              <a:off x="0" y="-19050"/>
              <a:ext cx="1185120" cy="1642826"/>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6981526" y="3357321"/>
            <a:ext cx="3898684" cy="856259"/>
            <a:chOff x="0" y="0"/>
            <a:chExt cx="1026814" cy="225517"/>
          </a:xfrm>
        </p:grpSpPr>
        <p:sp>
          <p:nvSpPr>
            <p:cNvPr name="Freeform 13" id="13"/>
            <p:cNvSpPr/>
            <p:nvPr/>
          </p:nvSpPr>
          <p:spPr>
            <a:xfrm flipH="false" flipV="false" rot="0">
              <a:off x="0" y="0"/>
              <a:ext cx="1026814" cy="225517"/>
            </a:xfrm>
            <a:custGeom>
              <a:avLst/>
              <a:gdLst/>
              <a:ahLst/>
              <a:cxnLst/>
              <a:rect r="r" b="b" t="t" l="l"/>
              <a:pathLst>
                <a:path h="225517" w="1026814">
                  <a:moveTo>
                    <a:pt x="0" y="0"/>
                  </a:moveTo>
                  <a:lnTo>
                    <a:pt x="1026814" y="0"/>
                  </a:lnTo>
                  <a:lnTo>
                    <a:pt x="1026814" y="225517"/>
                  </a:lnTo>
                  <a:lnTo>
                    <a:pt x="0" y="225517"/>
                  </a:lnTo>
                  <a:close/>
                </a:path>
              </a:pathLst>
            </a:custGeom>
            <a:solidFill>
              <a:srgbClr val="000000"/>
            </a:solidFill>
          </p:spPr>
        </p:sp>
        <p:sp>
          <p:nvSpPr>
            <p:cNvPr name="TextBox 14" id="14"/>
            <p:cNvSpPr txBox="true"/>
            <p:nvPr/>
          </p:nvSpPr>
          <p:spPr>
            <a:xfrm>
              <a:off x="0" y="-19050"/>
              <a:ext cx="1026814" cy="244567"/>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What products are most popular?</a:t>
              </a:r>
            </a:p>
          </p:txBody>
        </p:sp>
      </p:grpSp>
      <p:grpSp>
        <p:nvGrpSpPr>
          <p:cNvPr name="Group 15" id="15"/>
          <p:cNvGrpSpPr/>
          <p:nvPr/>
        </p:nvGrpSpPr>
        <p:grpSpPr>
          <a:xfrm rot="0">
            <a:off x="11944396" y="3093024"/>
            <a:ext cx="4542339" cy="6165276"/>
            <a:chOff x="0" y="0"/>
            <a:chExt cx="1196336" cy="1623776"/>
          </a:xfrm>
        </p:grpSpPr>
        <p:sp>
          <p:nvSpPr>
            <p:cNvPr name="Freeform 16" id="16"/>
            <p:cNvSpPr/>
            <p:nvPr/>
          </p:nvSpPr>
          <p:spPr>
            <a:xfrm flipH="false" flipV="false" rot="0">
              <a:off x="0" y="0"/>
              <a:ext cx="1196336" cy="1623776"/>
            </a:xfrm>
            <a:custGeom>
              <a:avLst/>
              <a:gdLst/>
              <a:ahLst/>
              <a:cxnLst/>
              <a:rect r="r" b="b" t="t" l="l"/>
              <a:pathLst>
                <a:path h="1623776" w="1196336">
                  <a:moveTo>
                    <a:pt x="34088" y="0"/>
                  </a:moveTo>
                  <a:lnTo>
                    <a:pt x="1162248" y="0"/>
                  </a:lnTo>
                  <a:cubicBezTo>
                    <a:pt x="1171289" y="0"/>
                    <a:pt x="1179959" y="3591"/>
                    <a:pt x="1186352" y="9984"/>
                  </a:cubicBezTo>
                  <a:cubicBezTo>
                    <a:pt x="1192745" y="16377"/>
                    <a:pt x="1196336" y="25047"/>
                    <a:pt x="1196336" y="34088"/>
                  </a:cubicBezTo>
                  <a:lnTo>
                    <a:pt x="1196336" y="1589689"/>
                  </a:lnTo>
                  <a:cubicBezTo>
                    <a:pt x="1196336" y="1608515"/>
                    <a:pt x="1181075" y="1623776"/>
                    <a:pt x="1162248" y="1623776"/>
                  </a:cubicBezTo>
                  <a:lnTo>
                    <a:pt x="34088" y="1623776"/>
                  </a:lnTo>
                  <a:cubicBezTo>
                    <a:pt x="25047" y="1623776"/>
                    <a:pt x="16377" y="1620185"/>
                    <a:pt x="9984" y="1613792"/>
                  </a:cubicBezTo>
                  <a:cubicBezTo>
                    <a:pt x="3591" y="1607400"/>
                    <a:pt x="0" y="1598729"/>
                    <a:pt x="0" y="1589689"/>
                  </a:cubicBezTo>
                  <a:lnTo>
                    <a:pt x="0" y="34088"/>
                  </a:lnTo>
                  <a:cubicBezTo>
                    <a:pt x="0" y="25047"/>
                    <a:pt x="3591" y="16377"/>
                    <a:pt x="9984" y="9984"/>
                  </a:cubicBezTo>
                  <a:cubicBezTo>
                    <a:pt x="16377" y="3591"/>
                    <a:pt x="25047" y="0"/>
                    <a:pt x="34088" y="0"/>
                  </a:cubicBezTo>
                  <a:close/>
                </a:path>
              </a:pathLst>
            </a:custGeom>
            <a:solidFill>
              <a:srgbClr val="000000">
                <a:alpha val="0"/>
              </a:srgbClr>
            </a:solidFill>
            <a:ln w="57150" cap="sq">
              <a:solidFill>
                <a:srgbClr val="000000"/>
              </a:solidFill>
              <a:prstDash val="solid"/>
              <a:miter/>
            </a:ln>
          </p:spPr>
        </p:sp>
        <p:sp>
          <p:nvSpPr>
            <p:cNvPr name="TextBox 17" id="17"/>
            <p:cNvSpPr txBox="true"/>
            <p:nvPr/>
          </p:nvSpPr>
          <p:spPr>
            <a:xfrm>
              <a:off x="0" y="-19050"/>
              <a:ext cx="1196336" cy="1642826"/>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2187771" y="3357321"/>
            <a:ext cx="4047427" cy="856259"/>
            <a:chOff x="0" y="0"/>
            <a:chExt cx="1065989" cy="225517"/>
          </a:xfrm>
        </p:grpSpPr>
        <p:sp>
          <p:nvSpPr>
            <p:cNvPr name="Freeform 19" id="19"/>
            <p:cNvSpPr/>
            <p:nvPr/>
          </p:nvSpPr>
          <p:spPr>
            <a:xfrm flipH="false" flipV="false" rot="0">
              <a:off x="0" y="0"/>
              <a:ext cx="1065989" cy="225517"/>
            </a:xfrm>
            <a:custGeom>
              <a:avLst/>
              <a:gdLst/>
              <a:ahLst/>
              <a:cxnLst/>
              <a:rect r="r" b="b" t="t" l="l"/>
              <a:pathLst>
                <a:path h="225517" w="1065989">
                  <a:moveTo>
                    <a:pt x="0" y="0"/>
                  </a:moveTo>
                  <a:lnTo>
                    <a:pt x="1065989" y="0"/>
                  </a:lnTo>
                  <a:lnTo>
                    <a:pt x="1065989" y="225517"/>
                  </a:lnTo>
                  <a:lnTo>
                    <a:pt x="0" y="225517"/>
                  </a:lnTo>
                  <a:close/>
                </a:path>
              </a:pathLst>
            </a:custGeom>
            <a:solidFill>
              <a:srgbClr val="000000"/>
            </a:solidFill>
          </p:spPr>
        </p:sp>
        <p:sp>
          <p:nvSpPr>
            <p:cNvPr name="TextBox 20" id="20"/>
            <p:cNvSpPr txBox="true"/>
            <p:nvPr/>
          </p:nvSpPr>
          <p:spPr>
            <a:xfrm>
              <a:off x="0" y="-19050"/>
              <a:ext cx="1065989" cy="244567"/>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What customer segments are most valuable?</a:t>
              </a:r>
            </a:p>
          </p:txBody>
        </p:sp>
      </p:grpSp>
      <p:grpSp>
        <p:nvGrpSpPr>
          <p:cNvPr name="Group 21" id="21"/>
          <p:cNvGrpSpPr/>
          <p:nvPr/>
        </p:nvGrpSpPr>
        <p:grpSpPr>
          <a:xfrm rot="0">
            <a:off x="1548557" y="3357321"/>
            <a:ext cx="3995121" cy="856259"/>
            <a:chOff x="0" y="0"/>
            <a:chExt cx="1052213" cy="225517"/>
          </a:xfrm>
        </p:grpSpPr>
        <p:sp>
          <p:nvSpPr>
            <p:cNvPr name="Freeform 22" id="22"/>
            <p:cNvSpPr/>
            <p:nvPr/>
          </p:nvSpPr>
          <p:spPr>
            <a:xfrm flipH="false" flipV="false" rot="0">
              <a:off x="0" y="0"/>
              <a:ext cx="1052213" cy="225517"/>
            </a:xfrm>
            <a:custGeom>
              <a:avLst/>
              <a:gdLst/>
              <a:ahLst/>
              <a:cxnLst/>
              <a:rect r="r" b="b" t="t" l="l"/>
              <a:pathLst>
                <a:path h="225517" w="1052213">
                  <a:moveTo>
                    <a:pt x="0" y="0"/>
                  </a:moveTo>
                  <a:lnTo>
                    <a:pt x="1052213" y="0"/>
                  </a:lnTo>
                  <a:lnTo>
                    <a:pt x="1052213" y="225517"/>
                  </a:lnTo>
                  <a:lnTo>
                    <a:pt x="0" y="225517"/>
                  </a:lnTo>
                  <a:close/>
                </a:path>
              </a:pathLst>
            </a:custGeom>
            <a:solidFill>
              <a:srgbClr val="000000"/>
            </a:solidFill>
          </p:spPr>
        </p:sp>
        <p:sp>
          <p:nvSpPr>
            <p:cNvPr name="TextBox 23" id="23"/>
            <p:cNvSpPr txBox="true"/>
            <p:nvPr/>
          </p:nvSpPr>
          <p:spPr>
            <a:xfrm>
              <a:off x="0" y="-19050"/>
              <a:ext cx="1052213" cy="244567"/>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When are the peak shopping times?</a:t>
              </a:r>
            </a:p>
          </p:txBody>
        </p:sp>
      </p:grpSp>
      <p:sp>
        <p:nvSpPr>
          <p:cNvPr name="Freeform 24" id="24"/>
          <p:cNvSpPr/>
          <p:nvPr/>
        </p:nvSpPr>
        <p:spPr>
          <a:xfrm flipH="false" flipV="false" rot="0">
            <a:off x="6159046" y="914400"/>
            <a:ext cx="1017693" cy="777147"/>
          </a:xfrm>
          <a:custGeom>
            <a:avLst/>
            <a:gdLst/>
            <a:ahLst/>
            <a:cxnLst/>
            <a:rect r="r" b="b" t="t" l="l"/>
            <a:pathLst>
              <a:path h="777147" w="1017693">
                <a:moveTo>
                  <a:pt x="0" y="0"/>
                </a:moveTo>
                <a:lnTo>
                  <a:pt x="1017693" y="0"/>
                </a:lnTo>
                <a:lnTo>
                  <a:pt x="1017693" y="777147"/>
                </a:lnTo>
                <a:lnTo>
                  <a:pt x="0" y="7771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6981526" y="556267"/>
            <a:ext cx="3198437" cy="1249580"/>
          </a:xfrm>
          <a:prstGeom prst="rect">
            <a:avLst/>
          </a:prstGeom>
        </p:spPr>
        <p:txBody>
          <a:bodyPr anchor="t" rtlCol="false" tIns="0" lIns="0" bIns="0" rIns="0">
            <a:spAutoFit/>
          </a:bodyPr>
          <a:lstStyle/>
          <a:p>
            <a:pPr algn="ctr" marL="0" indent="0" lvl="0">
              <a:lnSpc>
                <a:spcPts val="10128"/>
              </a:lnSpc>
              <a:spcBef>
                <a:spcPct val="0"/>
              </a:spcBef>
            </a:pPr>
            <a:r>
              <a:rPr lang="en-US" sz="7339" spc="58">
                <a:solidFill>
                  <a:srgbClr val="010101"/>
                </a:solidFill>
                <a:latin typeface="Archivo Black"/>
              </a:rPr>
              <a:t>PLAN</a:t>
            </a:r>
          </a:p>
        </p:txBody>
      </p:sp>
      <p:sp>
        <p:nvSpPr>
          <p:cNvPr name="TextBox 26" id="26"/>
          <p:cNvSpPr txBox="true"/>
          <p:nvPr/>
        </p:nvSpPr>
        <p:spPr>
          <a:xfrm rot="0">
            <a:off x="1375000" y="1777272"/>
            <a:ext cx="15111735" cy="1096720"/>
          </a:xfrm>
          <a:prstGeom prst="rect">
            <a:avLst/>
          </a:prstGeom>
        </p:spPr>
        <p:txBody>
          <a:bodyPr anchor="t" rtlCol="false" tIns="0" lIns="0" bIns="0" rIns="0">
            <a:spAutoFit/>
          </a:bodyPr>
          <a:lstStyle/>
          <a:p>
            <a:pPr algn="just" marL="0" indent="0" lvl="0">
              <a:lnSpc>
                <a:spcPts val="2218"/>
              </a:lnSpc>
              <a:spcBef>
                <a:spcPct val="0"/>
              </a:spcBef>
            </a:pPr>
            <a:r>
              <a:rPr lang="en-US" sz="1607" spc="157">
                <a:solidFill>
                  <a:srgbClr val="231F20"/>
                </a:solidFill>
                <a:latin typeface="Montserrat Light"/>
              </a:rPr>
              <a:t>The primary objective of this data analytics project is to understand customer purchasing behaviour by gaining deeper insights into how customer interact with products retailers can optimise their sales and marketing strategies. This understanding helps in creating personalised experience; improve product offering and ultimately increasing customer satisfaction on loyalty.</a:t>
            </a:r>
          </a:p>
        </p:txBody>
      </p:sp>
      <p:sp>
        <p:nvSpPr>
          <p:cNvPr name="TextBox 27" id="27"/>
          <p:cNvSpPr txBox="true"/>
          <p:nvPr/>
        </p:nvSpPr>
        <p:spPr>
          <a:xfrm rot="0">
            <a:off x="1548557" y="4284482"/>
            <a:ext cx="3995121" cy="4729242"/>
          </a:xfrm>
          <a:prstGeom prst="rect">
            <a:avLst/>
          </a:prstGeom>
        </p:spPr>
        <p:txBody>
          <a:bodyPr anchor="t" rtlCol="false" tIns="0" lIns="0" bIns="0" rIns="0">
            <a:spAutoFit/>
          </a:bodyPr>
          <a:lstStyle/>
          <a:p>
            <a:pPr algn="just">
              <a:lnSpc>
                <a:spcPts val="2774"/>
              </a:lnSpc>
            </a:pPr>
            <a:r>
              <a:rPr lang="en-US" sz="2010" spc="197">
                <a:solidFill>
                  <a:srgbClr val="231F20"/>
                </a:solidFill>
                <a:latin typeface="Montserrat Light"/>
              </a:rPr>
              <a:t>Knowing the peak times of shopping helps in staffing decisions; planning promotions and ensuring stock availability. Retailers can optimise store hours and enhance customer service during high traffic.</a:t>
            </a:r>
          </a:p>
          <a:p>
            <a:pPr algn="just">
              <a:lnSpc>
                <a:spcPts val="2222"/>
              </a:lnSpc>
            </a:pPr>
            <a:r>
              <a:rPr lang="en-US" sz="1610" spc="157">
                <a:solidFill>
                  <a:srgbClr val="231F20"/>
                </a:solidFill>
                <a:latin typeface="Montserrat Light"/>
              </a:rPr>
              <a:t> </a:t>
            </a:r>
          </a:p>
          <a:p>
            <a:pPr algn="just" marL="0" indent="0" lvl="0">
              <a:lnSpc>
                <a:spcPts val="2774"/>
              </a:lnSpc>
              <a:spcBef>
                <a:spcPct val="0"/>
              </a:spcBef>
            </a:pPr>
            <a:r>
              <a:rPr lang="en-US" sz="2010" spc="197">
                <a:solidFill>
                  <a:srgbClr val="231F20"/>
                </a:solidFill>
                <a:latin typeface="Montserrat Light Bold"/>
              </a:rPr>
              <a:t>Data needed:</a:t>
            </a:r>
            <a:r>
              <a:rPr lang="en-US" sz="2010" spc="197">
                <a:solidFill>
                  <a:srgbClr val="231F20"/>
                </a:solidFill>
                <a:latin typeface="Montserrat Light"/>
              </a:rPr>
              <a:t> Website analytics; Timestamped transaction data for traffic data.</a:t>
            </a:r>
          </a:p>
        </p:txBody>
      </p:sp>
      <p:sp>
        <p:nvSpPr>
          <p:cNvPr name="TextBox 28" id="28"/>
          <p:cNvSpPr txBox="true"/>
          <p:nvPr/>
        </p:nvSpPr>
        <p:spPr>
          <a:xfrm rot="0">
            <a:off x="12187771" y="4298961"/>
            <a:ext cx="4047427" cy="4714764"/>
          </a:xfrm>
          <a:prstGeom prst="rect">
            <a:avLst/>
          </a:prstGeom>
        </p:spPr>
        <p:txBody>
          <a:bodyPr anchor="t" rtlCol="false" tIns="0" lIns="0" bIns="0" rIns="0">
            <a:spAutoFit/>
          </a:bodyPr>
          <a:lstStyle/>
          <a:p>
            <a:pPr algn="just">
              <a:lnSpc>
                <a:spcPts val="2498"/>
              </a:lnSpc>
            </a:pPr>
            <a:r>
              <a:rPr lang="en-US" sz="1810" spc="177">
                <a:solidFill>
                  <a:srgbClr val="231F20"/>
                </a:solidFill>
                <a:latin typeface="Montserrat Light"/>
              </a:rPr>
              <a:t>Segmenting customers based on value allows for targeted marketing and personalised experience. Retailers can identify high value customers and focus on retaining them through loyalty programmes and special offers. </a:t>
            </a:r>
          </a:p>
          <a:p>
            <a:pPr algn="just">
              <a:lnSpc>
                <a:spcPts val="2498"/>
              </a:lnSpc>
            </a:pPr>
          </a:p>
          <a:p>
            <a:pPr algn="just" marL="0" indent="0" lvl="0">
              <a:lnSpc>
                <a:spcPts val="2498"/>
              </a:lnSpc>
              <a:spcBef>
                <a:spcPct val="0"/>
              </a:spcBef>
            </a:pPr>
            <a:r>
              <a:rPr lang="en-US" sz="1810" spc="177">
                <a:solidFill>
                  <a:srgbClr val="231F20"/>
                </a:solidFill>
                <a:latin typeface="Montserrat Light Bold"/>
              </a:rPr>
              <a:t>Data needed: </a:t>
            </a:r>
            <a:r>
              <a:rPr lang="en-US" sz="1810" spc="177">
                <a:solidFill>
                  <a:srgbClr val="231F20"/>
                </a:solidFill>
                <a:latin typeface="Montserrat Light"/>
              </a:rPr>
              <a:t>Customer demographics; Purchase history; Loyalty program; Data engagement metrics from social media and marketing campaigns.</a:t>
            </a:r>
          </a:p>
        </p:txBody>
      </p:sp>
      <p:sp>
        <p:nvSpPr>
          <p:cNvPr name="TextBox 29" id="29"/>
          <p:cNvSpPr txBox="true"/>
          <p:nvPr/>
        </p:nvSpPr>
        <p:spPr>
          <a:xfrm rot="0">
            <a:off x="6933307" y="4298961"/>
            <a:ext cx="3995121" cy="4714764"/>
          </a:xfrm>
          <a:prstGeom prst="rect">
            <a:avLst/>
          </a:prstGeom>
        </p:spPr>
        <p:txBody>
          <a:bodyPr anchor="t" rtlCol="false" tIns="0" lIns="0" bIns="0" rIns="0">
            <a:spAutoFit/>
          </a:bodyPr>
          <a:lstStyle/>
          <a:p>
            <a:pPr algn="just">
              <a:lnSpc>
                <a:spcPts val="2498"/>
              </a:lnSpc>
            </a:pPr>
            <a:r>
              <a:rPr lang="en-US" sz="1810" spc="177">
                <a:solidFill>
                  <a:srgbClr val="231F20"/>
                </a:solidFill>
                <a:latin typeface="Montserrat Light"/>
              </a:rPr>
              <a:t>Identifying the best-selling products allows retailers to manage inventory better; focus marketing efforts on high demand items and understand trends. Popular products can be featured in promotions and inventory can be adjusted to meet demand.</a:t>
            </a:r>
          </a:p>
          <a:p>
            <a:pPr algn="just">
              <a:lnSpc>
                <a:spcPts val="2498"/>
              </a:lnSpc>
            </a:pPr>
          </a:p>
          <a:p>
            <a:pPr algn="just" marL="0" indent="0" lvl="0">
              <a:lnSpc>
                <a:spcPts val="2498"/>
              </a:lnSpc>
              <a:spcBef>
                <a:spcPct val="0"/>
              </a:spcBef>
            </a:pPr>
            <a:r>
              <a:rPr lang="en-US" sz="1810" spc="177">
                <a:solidFill>
                  <a:srgbClr val="231F20"/>
                </a:solidFill>
                <a:latin typeface="Montserrat Light Bold"/>
              </a:rPr>
              <a:t>Data needed: </a:t>
            </a:r>
            <a:r>
              <a:rPr lang="en-US" sz="1810" spc="177">
                <a:solidFill>
                  <a:srgbClr val="231F20"/>
                </a:solidFill>
                <a:latin typeface="Montserrat Light"/>
              </a:rPr>
              <a:t>Sales data from point of sale (POS) systems; Online transactions and Customer feedback.</a:t>
            </a:r>
          </a:p>
        </p:txBody>
      </p:sp>
      <p:sp>
        <p:nvSpPr>
          <p:cNvPr name="Freeform 30" id="30"/>
          <p:cNvSpPr/>
          <p:nvPr/>
        </p:nvSpPr>
        <p:spPr>
          <a:xfrm flipH="false" flipV="false" rot="0">
            <a:off x="10179962" y="914400"/>
            <a:ext cx="846194" cy="646185"/>
          </a:xfrm>
          <a:custGeom>
            <a:avLst/>
            <a:gdLst/>
            <a:ahLst/>
            <a:cxnLst/>
            <a:rect r="r" b="b" t="t" l="l"/>
            <a:pathLst>
              <a:path h="646185" w="846194">
                <a:moveTo>
                  <a:pt x="0" y="0"/>
                </a:moveTo>
                <a:lnTo>
                  <a:pt x="846194" y="0"/>
                </a:lnTo>
                <a:lnTo>
                  <a:pt x="846194" y="646185"/>
                </a:lnTo>
                <a:lnTo>
                  <a:pt x="0" y="6461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72542" y="923925"/>
            <a:ext cx="20685269" cy="1295757"/>
            <a:chOff x="0" y="0"/>
            <a:chExt cx="2004980" cy="125595"/>
          </a:xfrm>
        </p:grpSpPr>
        <p:sp>
          <p:nvSpPr>
            <p:cNvPr name="Freeform 4" id="4"/>
            <p:cNvSpPr/>
            <p:nvPr/>
          </p:nvSpPr>
          <p:spPr>
            <a:xfrm flipH="false" flipV="false" rot="0">
              <a:off x="0" y="0"/>
              <a:ext cx="2004980" cy="125595"/>
            </a:xfrm>
            <a:custGeom>
              <a:avLst/>
              <a:gdLst/>
              <a:ahLst/>
              <a:cxnLst/>
              <a:rect r="r" b="b" t="t" l="l"/>
              <a:pathLst>
                <a:path h="125595" w="2004980">
                  <a:moveTo>
                    <a:pt x="1801780" y="0"/>
                  </a:moveTo>
                  <a:lnTo>
                    <a:pt x="0" y="0"/>
                  </a:lnTo>
                  <a:lnTo>
                    <a:pt x="203200" y="125595"/>
                  </a:lnTo>
                  <a:lnTo>
                    <a:pt x="2004980" y="125595"/>
                  </a:lnTo>
                  <a:lnTo>
                    <a:pt x="1801780" y="0"/>
                  </a:lnTo>
                  <a:close/>
                </a:path>
              </a:pathLst>
            </a:custGeom>
            <a:solidFill>
              <a:srgbClr val="010101"/>
            </a:solidFill>
            <a:ln cap="sq">
              <a:noFill/>
              <a:prstDash val="solid"/>
              <a:miter/>
            </a:ln>
          </p:spPr>
        </p:sp>
        <p:sp>
          <p:nvSpPr>
            <p:cNvPr name="TextBox 5" id="5"/>
            <p:cNvSpPr txBox="true"/>
            <p:nvPr/>
          </p:nvSpPr>
          <p:spPr>
            <a:xfrm>
              <a:off x="101600" y="-19050"/>
              <a:ext cx="1801780" cy="14464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483389" y="2581116"/>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grpSp>
        <p:nvGrpSpPr>
          <p:cNvPr name="Group 9" id="9"/>
          <p:cNvGrpSpPr/>
          <p:nvPr/>
        </p:nvGrpSpPr>
        <p:grpSpPr>
          <a:xfrm rot="0">
            <a:off x="14682357" y="3486205"/>
            <a:ext cx="3314591" cy="3314591"/>
            <a:chOff x="0" y="0"/>
            <a:chExt cx="4872604" cy="4872604"/>
          </a:xfrm>
        </p:grpSpPr>
        <p:sp>
          <p:nvSpPr>
            <p:cNvPr name="Freeform 10" id="10"/>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11" id="11"/>
          <p:cNvGrpSpPr/>
          <p:nvPr/>
        </p:nvGrpSpPr>
        <p:grpSpPr>
          <a:xfrm rot="0">
            <a:off x="12122151" y="3594039"/>
            <a:ext cx="3265844" cy="3218543"/>
            <a:chOff x="0" y="0"/>
            <a:chExt cx="4961795" cy="4889931"/>
          </a:xfrm>
        </p:grpSpPr>
        <p:sp>
          <p:nvSpPr>
            <p:cNvPr name="Freeform 12" id="12"/>
            <p:cNvSpPr/>
            <p:nvPr/>
          </p:nvSpPr>
          <p:spPr>
            <a:xfrm flipH="false" flipV="false" rot="0">
              <a:off x="0" y="0"/>
              <a:ext cx="4961801" cy="4889881"/>
            </a:xfrm>
            <a:custGeom>
              <a:avLst/>
              <a:gdLst/>
              <a:ahLst/>
              <a:cxnLst/>
              <a:rect r="r" b="b" t="t" l="l"/>
              <a:pathLst>
                <a:path h="4889881" w="4961801">
                  <a:moveTo>
                    <a:pt x="3880775" y="2453640"/>
                  </a:moveTo>
                  <a:cubicBezTo>
                    <a:pt x="3880775" y="3201924"/>
                    <a:pt x="3260534" y="3828415"/>
                    <a:pt x="2480835" y="3828415"/>
                  </a:cubicBezTo>
                  <a:cubicBezTo>
                    <a:pt x="1718854" y="3828415"/>
                    <a:pt x="1080896" y="3201924"/>
                    <a:pt x="1080896" y="2453640"/>
                  </a:cubicBezTo>
                  <a:cubicBezTo>
                    <a:pt x="1080896" y="1687957"/>
                    <a:pt x="1718854" y="1078865"/>
                    <a:pt x="2480835" y="1078865"/>
                  </a:cubicBezTo>
                  <a:cubicBezTo>
                    <a:pt x="2480835" y="0"/>
                    <a:pt x="2480835" y="0"/>
                    <a:pt x="2480835" y="0"/>
                  </a:cubicBezTo>
                  <a:cubicBezTo>
                    <a:pt x="1116460" y="0"/>
                    <a:pt x="0" y="1096264"/>
                    <a:pt x="0" y="2453640"/>
                  </a:cubicBezTo>
                  <a:cubicBezTo>
                    <a:pt x="0" y="3793617"/>
                    <a:pt x="1116460" y="4889881"/>
                    <a:pt x="2480836" y="4889881"/>
                  </a:cubicBezTo>
                  <a:cubicBezTo>
                    <a:pt x="3845211" y="4889881"/>
                    <a:pt x="4961801" y="3793617"/>
                    <a:pt x="4961801" y="2453640"/>
                  </a:cubicBezTo>
                  <a:lnTo>
                    <a:pt x="3880775" y="2453640"/>
                  </a:lnTo>
                  <a:close/>
                </a:path>
              </a:pathLst>
            </a:custGeom>
            <a:solidFill>
              <a:srgbClr val="000000">
                <a:alpha val="16863"/>
              </a:srgbClr>
            </a:solidFill>
          </p:spPr>
        </p:sp>
      </p:grpSp>
      <p:grpSp>
        <p:nvGrpSpPr>
          <p:cNvPr name="Group 13" id="13"/>
          <p:cNvGrpSpPr/>
          <p:nvPr/>
        </p:nvGrpSpPr>
        <p:grpSpPr>
          <a:xfrm rot="0">
            <a:off x="14682357" y="6138004"/>
            <a:ext cx="3217568" cy="3212194"/>
            <a:chOff x="0" y="0"/>
            <a:chExt cx="5053706" cy="5045266"/>
          </a:xfrm>
        </p:grpSpPr>
        <p:sp>
          <p:nvSpPr>
            <p:cNvPr name="Freeform 14" id="14"/>
            <p:cNvSpPr/>
            <p:nvPr/>
          </p:nvSpPr>
          <p:spPr>
            <a:xfrm flipH="false" flipV="false" rot="0">
              <a:off x="0" y="0"/>
              <a:ext cx="5053580" cy="5045223"/>
            </a:xfrm>
            <a:custGeom>
              <a:avLst/>
              <a:gdLst/>
              <a:ahLst/>
              <a:cxnLst/>
              <a:rect r="r" b="b" t="t" l="l"/>
              <a:pathLst>
                <a:path h="5045223" w="5053580">
                  <a:moveTo>
                    <a:pt x="3952662" y="2522612"/>
                  </a:moveTo>
                  <a:cubicBezTo>
                    <a:pt x="3952662" y="3315455"/>
                    <a:pt x="3320931" y="3946075"/>
                    <a:pt x="2526790" y="3946075"/>
                  </a:cubicBezTo>
                  <a:cubicBezTo>
                    <a:pt x="1750694" y="3946075"/>
                    <a:pt x="1100918" y="3315455"/>
                    <a:pt x="1100918" y="2522612"/>
                  </a:cubicBezTo>
                  <a:cubicBezTo>
                    <a:pt x="1100918" y="1747778"/>
                    <a:pt x="1750694" y="1099148"/>
                    <a:pt x="2526790" y="1099148"/>
                  </a:cubicBezTo>
                  <a:cubicBezTo>
                    <a:pt x="2526790" y="0"/>
                    <a:pt x="2526790" y="0"/>
                    <a:pt x="2526790" y="0"/>
                  </a:cubicBezTo>
                  <a:cubicBezTo>
                    <a:pt x="1137141" y="0"/>
                    <a:pt x="0" y="1135169"/>
                    <a:pt x="0" y="2522612"/>
                  </a:cubicBezTo>
                  <a:cubicBezTo>
                    <a:pt x="0" y="3910054"/>
                    <a:pt x="1137141" y="5045223"/>
                    <a:pt x="2526790" y="5045223"/>
                  </a:cubicBezTo>
                  <a:cubicBezTo>
                    <a:pt x="3916439" y="5045223"/>
                    <a:pt x="5053580" y="3910054"/>
                    <a:pt x="5053580" y="2522612"/>
                  </a:cubicBezTo>
                  <a:lnTo>
                    <a:pt x="3952662" y="2522612"/>
                  </a:lnTo>
                  <a:close/>
                </a:path>
              </a:pathLst>
            </a:custGeom>
            <a:solidFill>
              <a:srgbClr val="000000">
                <a:alpha val="16863"/>
              </a:srgbClr>
            </a:solidFill>
          </p:spPr>
        </p:sp>
      </p:grpSp>
      <p:grpSp>
        <p:nvGrpSpPr>
          <p:cNvPr name="Group 15" id="15"/>
          <p:cNvGrpSpPr/>
          <p:nvPr/>
        </p:nvGrpSpPr>
        <p:grpSpPr>
          <a:xfrm rot="0">
            <a:off x="15529903" y="6982863"/>
            <a:ext cx="1522475" cy="152247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5556331" y="4360179"/>
            <a:ext cx="1566642" cy="156664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483389" y="4685466"/>
            <a:ext cx="736150" cy="662821"/>
            <a:chOff x="0" y="0"/>
            <a:chExt cx="193883" cy="174570"/>
          </a:xfrm>
        </p:grpSpPr>
        <p:sp>
          <p:nvSpPr>
            <p:cNvPr name="Freeform 22" id="22"/>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23" id="23"/>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grpSp>
        <p:nvGrpSpPr>
          <p:cNvPr name="Group 24" id="24"/>
          <p:cNvGrpSpPr/>
          <p:nvPr/>
        </p:nvGrpSpPr>
        <p:grpSpPr>
          <a:xfrm rot="0">
            <a:off x="483389" y="6991678"/>
            <a:ext cx="736150" cy="662821"/>
            <a:chOff x="0" y="0"/>
            <a:chExt cx="193883" cy="174570"/>
          </a:xfrm>
        </p:grpSpPr>
        <p:sp>
          <p:nvSpPr>
            <p:cNvPr name="Freeform 25" id="25"/>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26" id="26"/>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03</a:t>
              </a:r>
            </a:p>
          </p:txBody>
        </p:sp>
      </p:grpSp>
      <p:grpSp>
        <p:nvGrpSpPr>
          <p:cNvPr name="Group 27" id="27"/>
          <p:cNvGrpSpPr/>
          <p:nvPr/>
        </p:nvGrpSpPr>
        <p:grpSpPr>
          <a:xfrm rot="0">
            <a:off x="12548713" y="-211861"/>
            <a:ext cx="8570351" cy="1173886"/>
            <a:chOff x="0" y="0"/>
            <a:chExt cx="1597902" cy="218865"/>
          </a:xfrm>
        </p:grpSpPr>
        <p:sp>
          <p:nvSpPr>
            <p:cNvPr name="Freeform 28" id="28"/>
            <p:cNvSpPr/>
            <p:nvPr/>
          </p:nvSpPr>
          <p:spPr>
            <a:xfrm flipH="false" flipV="false" rot="0">
              <a:off x="0" y="0"/>
              <a:ext cx="1597902" cy="218865"/>
            </a:xfrm>
            <a:custGeom>
              <a:avLst/>
              <a:gdLst/>
              <a:ahLst/>
              <a:cxnLst/>
              <a:rect r="r" b="b" t="t" l="l"/>
              <a:pathLst>
                <a:path h="218865" w="1597902">
                  <a:moveTo>
                    <a:pt x="1394702" y="0"/>
                  </a:moveTo>
                  <a:lnTo>
                    <a:pt x="0" y="0"/>
                  </a:lnTo>
                  <a:lnTo>
                    <a:pt x="203200" y="218865"/>
                  </a:lnTo>
                  <a:lnTo>
                    <a:pt x="1597902" y="218865"/>
                  </a:lnTo>
                  <a:lnTo>
                    <a:pt x="1394702" y="0"/>
                  </a:lnTo>
                  <a:close/>
                </a:path>
              </a:pathLst>
            </a:custGeom>
            <a:solidFill>
              <a:srgbClr val="000000"/>
            </a:solidFill>
            <a:ln cap="sq">
              <a:noFill/>
              <a:prstDash val="solid"/>
              <a:miter/>
            </a:ln>
          </p:spPr>
        </p:sp>
        <p:sp>
          <p:nvSpPr>
            <p:cNvPr name="TextBox 29" id="29"/>
            <p:cNvSpPr txBox="true"/>
            <p:nvPr/>
          </p:nvSpPr>
          <p:spPr>
            <a:xfrm>
              <a:off x="101600" y="-19050"/>
              <a:ext cx="13947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0" id="30"/>
          <p:cNvGrpSpPr/>
          <p:nvPr/>
        </p:nvGrpSpPr>
        <p:grpSpPr>
          <a:xfrm rot="0">
            <a:off x="12996126" y="4366072"/>
            <a:ext cx="1566642" cy="156664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32" id="3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33" id="33"/>
          <p:cNvSpPr/>
          <p:nvPr/>
        </p:nvSpPr>
        <p:spPr>
          <a:xfrm flipH="false" flipV="false" rot="0">
            <a:off x="13302901" y="4651036"/>
            <a:ext cx="987521" cy="987521"/>
          </a:xfrm>
          <a:custGeom>
            <a:avLst/>
            <a:gdLst/>
            <a:ahLst/>
            <a:cxnLst/>
            <a:rect r="r" b="b" t="t" l="l"/>
            <a:pathLst>
              <a:path h="987521" w="987521">
                <a:moveTo>
                  <a:pt x="0" y="0"/>
                </a:moveTo>
                <a:lnTo>
                  <a:pt x="987521" y="0"/>
                </a:lnTo>
                <a:lnTo>
                  <a:pt x="987521" y="987521"/>
                </a:lnTo>
                <a:lnTo>
                  <a:pt x="0" y="987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4" id="34"/>
          <p:cNvSpPr/>
          <p:nvPr/>
        </p:nvSpPr>
        <p:spPr>
          <a:xfrm flipH="false" flipV="false" rot="0">
            <a:off x="15841684" y="4616606"/>
            <a:ext cx="995937" cy="1021951"/>
          </a:xfrm>
          <a:custGeom>
            <a:avLst/>
            <a:gdLst/>
            <a:ahLst/>
            <a:cxnLst/>
            <a:rect r="r" b="b" t="t" l="l"/>
            <a:pathLst>
              <a:path h="1021951" w="995937">
                <a:moveTo>
                  <a:pt x="0" y="0"/>
                </a:moveTo>
                <a:lnTo>
                  <a:pt x="995937" y="0"/>
                </a:lnTo>
                <a:lnTo>
                  <a:pt x="995937" y="1021951"/>
                </a:lnTo>
                <a:lnTo>
                  <a:pt x="0" y="1021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15791523" y="7257280"/>
            <a:ext cx="999236" cy="1137339"/>
          </a:xfrm>
          <a:custGeom>
            <a:avLst/>
            <a:gdLst/>
            <a:ahLst/>
            <a:cxnLst/>
            <a:rect r="r" b="b" t="t" l="l"/>
            <a:pathLst>
              <a:path h="1137339" w="999236">
                <a:moveTo>
                  <a:pt x="0" y="0"/>
                </a:moveTo>
                <a:lnTo>
                  <a:pt x="999236" y="0"/>
                </a:lnTo>
                <a:lnTo>
                  <a:pt x="999236" y="1137339"/>
                </a:lnTo>
                <a:lnTo>
                  <a:pt x="0" y="11373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6" id="36"/>
          <p:cNvSpPr txBox="true"/>
          <p:nvPr/>
        </p:nvSpPr>
        <p:spPr>
          <a:xfrm rot="0">
            <a:off x="1514581" y="2552541"/>
            <a:ext cx="9869188" cy="1709817"/>
          </a:xfrm>
          <a:prstGeom prst="rect">
            <a:avLst/>
          </a:prstGeom>
        </p:spPr>
        <p:txBody>
          <a:bodyPr anchor="t" rtlCol="false" tIns="0" lIns="0" bIns="0" rIns="0">
            <a:spAutoFit/>
          </a:bodyPr>
          <a:lstStyle/>
          <a:p>
            <a:pPr algn="just" marL="0" indent="0" lvl="0">
              <a:lnSpc>
                <a:spcPts val="2774"/>
              </a:lnSpc>
              <a:spcBef>
                <a:spcPct val="0"/>
              </a:spcBef>
            </a:pPr>
            <a:r>
              <a:rPr lang="en-US" sz="2010" spc="197">
                <a:solidFill>
                  <a:srgbClr val="231F20"/>
                </a:solidFill>
                <a:latin typeface="Montserrat Light Bold"/>
              </a:rPr>
              <a:t>Data Collection</a:t>
            </a:r>
            <a:r>
              <a:rPr lang="en-US" sz="2010" spc="197">
                <a:solidFill>
                  <a:srgbClr val="231F20"/>
                </a:solidFill>
                <a:latin typeface="Montserrat Light"/>
              </a:rPr>
              <a:t> is the first crucial step in  the data preparation phase. This involves gathering data from various sources to ensure a comprehensive data set for analysis. The key types of data collected in the context include transactional data; customer demographics; browsing history.</a:t>
            </a:r>
          </a:p>
        </p:txBody>
      </p:sp>
      <p:sp>
        <p:nvSpPr>
          <p:cNvPr name="TextBox 37" id="37"/>
          <p:cNvSpPr txBox="true"/>
          <p:nvPr/>
        </p:nvSpPr>
        <p:spPr>
          <a:xfrm rot="0">
            <a:off x="4221912" y="904875"/>
            <a:ext cx="4454525" cy="1133958"/>
          </a:xfrm>
          <a:prstGeom prst="rect">
            <a:avLst/>
          </a:prstGeom>
        </p:spPr>
        <p:txBody>
          <a:bodyPr anchor="t" rtlCol="false" tIns="0" lIns="0" bIns="0" rIns="0">
            <a:spAutoFit/>
          </a:bodyPr>
          <a:lstStyle/>
          <a:p>
            <a:pPr algn="ctr" marL="0" indent="0" lvl="0">
              <a:lnSpc>
                <a:spcPts val="9170"/>
              </a:lnSpc>
              <a:spcBef>
                <a:spcPct val="0"/>
              </a:spcBef>
            </a:pPr>
            <a:r>
              <a:rPr lang="en-US" sz="6645" spc="53">
                <a:solidFill>
                  <a:srgbClr val="FFFFFF"/>
                </a:solidFill>
                <a:latin typeface="Archivo Black"/>
              </a:rPr>
              <a:t>PREPARE</a:t>
            </a:r>
          </a:p>
        </p:txBody>
      </p:sp>
      <p:sp>
        <p:nvSpPr>
          <p:cNvPr name="TextBox 38" id="38"/>
          <p:cNvSpPr txBox="true"/>
          <p:nvPr/>
        </p:nvSpPr>
        <p:spPr>
          <a:xfrm rot="0">
            <a:off x="1514581" y="4656891"/>
            <a:ext cx="9869188" cy="1709817"/>
          </a:xfrm>
          <a:prstGeom prst="rect">
            <a:avLst/>
          </a:prstGeom>
        </p:spPr>
        <p:txBody>
          <a:bodyPr anchor="t" rtlCol="false" tIns="0" lIns="0" bIns="0" rIns="0">
            <a:spAutoFit/>
          </a:bodyPr>
          <a:lstStyle/>
          <a:p>
            <a:pPr algn="just" marL="0" indent="0" lvl="0">
              <a:lnSpc>
                <a:spcPts val="2774"/>
              </a:lnSpc>
              <a:spcBef>
                <a:spcPct val="0"/>
              </a:spcBef>
            </a:pPr>
            <a:r>
              <a:rPr lang="en-US" sz="2010" spc="197">
                <a:solidFill>
                  <a:srgbClr val="231F20"/>
                </a:solidFill>
                <a:latin typeface="Montserrat Light Bold"/>
              </a:rPr>
              <a:t>Data Cleaning</a:t>
            </a:r>
            <a:r>
              <a:rPr lang="en-US" sz="2010" spc="197">
                <a:solidFill>
                  <a:srgbClr val="231F20"/>
                </a:solidFill>
                <a:latin typeface="Montserrat Light"/>
              </a:rPr>
              <a:t> is the process of preparing raw data sets for analysis by removing inaccuracies and inconsistencies. This step is crucial to ensure that the data is accurate; complete and reliable. Key tasks involved in data cleaning includes handle missing values; remove duplicates and  correct errors.</a:t>
            </a:r>
          </a:p>
        </p:txBody>
      </p:sp>
      <p:sp>
        <p:nvSpPr>
          <p:cNvPr name="TextBox 39" id="39"/>
          <p:cNvSpPr txBox="true"/>
          <p:nvPr/>
        </p:nvSpPr>
        <p:spPr>
          <a:xfrm rot="0">
            <a:off x="1387211" y="6963103"/>
            <a:ext cx="10123927" cy="1697117"/>
          </a:xfrm>
          <a:prstGeom prst="rect">
            <a:avLst/>
          </a:prstGeom>
        </p:spPr>
        <p:txBody>
          <a:bodyPr anchor="t" rtlCol="false" tIns="0" lIns="0" bIns="0" rIns="0">
            <a:spAutoFit/>
          </a:bodyPr>
          <a:lstStyle/>
          <a:p>
            <a:pPr algn="just" marL="0" indent="0" lvl="0">
              <a:lnSpc>
                <a:spcPts val="2774"/>
              </a:lnSpc>
              <a:spcBef>
                <a:spcPct val="0"/>
              </a:spcBef>
            </a:pPr>
            <a:r>
              <a:rPr lang="en-US" sz="2010" spc="197">
                <a:solidFill>
                  <a:srgbClr val="231F20"/>
                </a:solidFill>
                <a:latin typeface="Montserrat Light"/>
              </a:rPr>
              <a:t>Effective data preparation through meticulous data collection and cleaning is essential for high quality analysis. By ensuring that the data is comprehensive,accurate and consist, Retailers can drive meaningful insights and make informed decisions that derive business success.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166" r="0" b="-83166"/>
            </a:stretch>
          </a:blipFill>
        </p:spPr>
      </p:sp>
      <p:grpSp>
        <p:nvGrpSpPr>
          <p:cNvPr name="Group 3" id="3"/>
          <p:cNvGrpSpPr/>
          <p:nvPr/>
        </p:nvGrpSpPr>
        <p:grpSpPr>
          <a:xfrm rot="0">
            <a:off x="352775" y="5401818"/>
            <a:ext cx="9620552" cy="6704681"/>
            <a:chOff x="0" y="0"/>
            <a:chExt cx="2533808" cy="1765842"/>
          </a:xfrm>
        </p:grpSpPr>
        <p:sp>
          <p:nvSpPr>
            <p:cNvPr name="Freeform 4" id="4"/>
            <p:cNvSpPr/>
            <p:nvPr/>
          </p:nvSpPr>
          <p:spPr>
            <a:xfrm flipH="false" flipV="false" rot="0">
              <a:off x="0" y="0"/>
              <a:ext cx="2533808" cy="1765842"/>
            </a:xfrm>
            <a:custGeom>
              <a:avLst/>
              <a:gdLst/>
              <a:ahLst/>
              <a:cxnLst/>
              <a:rect r="r" b="b" t="t" l="l"/>
              <a:pathLst>
                <a:path h="1765842" w="2533808">
                  <a:moveTo>
                    <a:pt x="20118" y="0"/>
                  </a:moveTo>
                  <a:lnTo>
                    <a:pt x="2513690" y="0"/>
                  </a:lnTo>
                  <a:cubicBezTo>
                    <a:pt x="2524801" y="0"/>
                    <a:pt x="2533808" y="9007"/>
                    <a:pt x="2533808" y="20118"/>
                  </a:cubicBezTo>
                  <a:lnTo>
                    <a:pt x="2533808" y="1745724"/>
                  </a:lnTo>
                  <a:cubicBezTo>
                    <a:pt x="2533808" y="1751059"/>
                    <a:pt x="2531688" y="1756177"/>
                    <a:pt x="2527915" y="1759949"/>
                  </a:cubicBezTo>
                  <a:cubicBezTo>
                    <a:pt x="2524143" y="1763722"/>
                    <a:pt x="2519026" y="1765842"/>
                    <a:pt x="2513690" y="1765842"/>
                  </a:cubicBezTo>
                  <a:lnTo>
                    <a:pt x="20118" y="1765842"/>
                  </a:lnTo>
                  <a:cubicBezTo>
                    <a:pt x="14783" y="1765842"/>
                    <a:pt x="9665" y="1763722"/>
                    <a:pt x="5892" y="1759949"/>
                  </a:cubicBezTo>
                  <a:cubicBezTo>
                    <a:pt x="2120" y="1756177"/>
                    <a:pt x="0" y="1751059"/>
                    <a:pt x="0" y="1745724"/>
                  </a:cubicBezTo>
                  <a:lnTo>
                    <a:pt x="0" y="20118"/>
                  </a:lnTo>
                  <a:cubicBezTo>
                    <a:pt x="0" y="14783"/>
                    <a:pt x="2120" y="9665"/>
                    <a:pt x="5892" y="5892"/>
                  </a:cubicBezTo>
                  <a:cubicBezTo>
                    <a:pt x="9665" y="2120"/>
                    <a:pt x="14783" y="0"/>
                    <a:pt x="20118" y="0"/>
                  </a:cubicBezTo>
                  <a:close/>
                </a:path>
              </a:pathLst>
            </a:custGeom>
            <a:solidFill>
              <a:srgbClr val="FFFFFF">
                <a:alpha val="86667"/>
              </a:srgbClr>
            </a:solidFill>
            <a:ln cap="rnd">
              <a:noFill/>
              <a:prstDash val="solid"/>
              <a:round/>
            </a:ln>
          </p:spPr>
        </p:sp>
        <p:sp>
          <p:nvSpPr>
            <p:cNvPr name="TextBox 5" id="5"/>
            <p:cNvSpPr txBox="true"/>
            <p:nvPr/>
          </p:nvSpPr>
          <p:spPr>
            <a:xfrm>
              <a:off x="0" y="-19050"/>
              <a:ext cx="2533808" cy="1784892"/>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0526423" y="1883606"/>
            <a:ext cx="7510571" cy="5884186"/>
            <a:chOff x="0" y="0"/>
            <a:chExt cx="1978093" cy="1549744"/>
          </a:xfrm>
        </p:grpSpPr>
        <p:sp>
          <p:nvSpPr>
            <p:cNvPr name="Freeform 7" id="7"/>
            <p:cNvSpPr/>
            <p:nvPr/>
          </p:nvSpPr>
          <p:spPr>
            <a:xfrm flipH="false" flipV="false" rot="0">
              <a:off x="0" y="0"/>
              <a:ext cx="1978093" cy="1549744"/>
            </a:xfrm>
            <a:custGeom>
              <a:avLst/>
              <a:gdLst/>
              <a:ahLst/>
              <a:cxnLst/>
              <a:rect r="r" b="b" t="t" l="l"/>
              <a:pathLst>
                <a:path h="1549744" w="1978093">
                  <a:moveTo>
                    <a:pt x="25770" y="0"/>
                  </a:moveTo>
                  <a:lnTo>
                    <a:pt x="1952323" y="0"/>
                  </a:lnTo>
                  <a:cubicBezTo>
                    <a:pt x="1959157" y="0"/>
                    <a:pt x="1965712" y="2715"/>
                    <a:pt x="1970545" y="7548"/>
                  </a:cubicBezTo>
                  <a:cubicBezTo>
                    <a:pt x="1975378" y="12381"/>
                    <a:pt x="1978093" y="18935"/>
                    <a:pt x="1978093" y="25770"/>
                  </a:cubicBezTo>
                  <a:lnTo>
                    <a:pt x="1978093" y="1523974"/>
                  </a:lnTo>
                  <a:cubicBezTo>
                    <a:pt x="1978093" y="1530809"/>
                    <a:pt x="1975378" y="1537364"/>
                    <a:pt x="1970545" y="1542196"/>
                  </a:cubicBezTo>
                  <a:cubicBezTo>
                    <a:pt x="1965712" y="1547029"/>
                    <a:pt x="1959157" y="1549744"/>
                    <a:pt x="1952323" y="1549744"/>
                  </a:cubicBezTo>
                  <a:lnTo>
                    <a:pt x="25770" y="1549744"/>
                  </a:lnTo>
                  <a:cubicBezTo>
                    <a:pt x="18935" y="1549744"/>
                    <a:pt x="12381" y="1547029"/>
                    <a:pt x="7548" y="1542196"/>
                  </a:cubicBezTo>
                  <a:cubicBezTo>
                    <a:pt x="2715" y="1537364"/>
                    <a:pt x="0" y="1530809"/>
                    <a:pt x="0" y="1523974"/>
                  </a:cubicBezTo>
                  <a:lnTo>
                    <a:pt x="0" y="25770"/>
                  </a:lnTo>
                  <a:cubicBezTo>
                    <a:pt x="0" y="18935"/>
                    <a:pt x="2715" y="12381"/>
                    <a:pt x="7548" y="7548"/>
                  </a:cubicBezTo>
                  <a:cubicBezTo>
                    <a:pt x="12381" y="2715"/>
                    <a:pt x="18935" y="0"/>
                    <a:pt x="25770" y="0"/>
                  </a:cubicBezTo>
                  <a:close/>
                </a:path>
              </a:pathLst>
            </a:custGeom>
            <a:solidFill>
              <a:srgbClr val="FFFFFF">
                <a:alpha val="86667"/>
              </a:srgbClr>
            </a:solidFill>
            <a:ln cap="rnd">
              <a:noFill/>
              <a:prstDash val="solid"/>
              <a:round/>
            </a:ln>
          </p:spPr>
        </p:sp>
        <p:sp>
          <p:nvSpPr>
            <p:cNvPr name="TextBox 8" id="8"/>
            <p:cNvSpPr txBox="true"/>
            <p:nvPr/>
          </p:nvSpPr>
          <p:spPr>
            <a:xfrm>
              <a:off x="0" y="-19050"/>
              <a:ext cx="1978093" cy="156879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352775" y="-13415"/>
            <a:ext cx="9754527" cy="4981269"/>
            <a:chOff x="0" y="0"/>
            <a:chExt cx="2569094" cy="1311939"/>
          </a:xfrm>
        </p:grpSpPr>
        <p:sp>
          <p:nvSpPr>
            <p:cNvPr name="Freeform 10" id="10"/>
            <p:cNvSpPr/>
            <p:nvPr/>
          </p:nvSpPr>
          <p:spPr>
            <a:xfrm flipH="false" flipV="false" rot="0">
              <a:off x="0" y="0"/>
              <a:ext cx="2569094" cy="1311939"/>
            </a:xfrm>
            <a:custGeom>
              <a:avLst/>
              <a:gdLst/>
              <a:ahLst/>
              <a:cxnLst/>
              <a:rect r="r" b="b" t="t" l="l"/>
              <a:pathLst>
                <a:path h="1311939" w="2569094">
                  <a:moveTo>
                    <a:pt x="19842" y="0"/>
                  </a:moveTo>
                  <a:lnTo>
                    <a:pt x="2549252" y="0"/>
                  </a:lnTo>
                  <a:cubicBezTo>
                    <a:pt x="2560210" y="0"/>
                    <a:pt x="2569094" y="8884"/>
                    <a:pt x="2569094" y="19842"/>
                  </a:cubicBezTo>
                  <a:lnTo>
                    <a:pt x="2569094" y="1292097"/>
                  </a:lnTo>
                  <a:cubicBezTo>
                    <a:pt x="2569094" y="1303056"/>
                    <a:pt x="2560210" y="1311939"/>
                    <a:pt x="2549252" y="1311939"/>
                  </a:cubicBezTo>
                  <a:lnTo>
                    <a:pt x="19842" y="1311939"/>
                  </a:lnTo>
                  <a:cubicBezTo>
                    <a:pt x="8884" y="1311939"/>
                    <a:pt x="0" y="1303056"/>
                    <a:pt x="0" y="1292097"/>
                  </a:cubicBezTo>
                  <a:lnTo>
                    <a:pt x="0" y="19842"/>
                  </a:lnTo>
                  <a:cubicBezTo>
                    <a:pt x="0" y="8884"/>
                    <a:pt x="8884" y="0"/>
                    <a:pt x="19842" y="0"/>
                  </a:cubicBezTo>
                  <a:close/>
                </a:path>
              </a:pathLst>
            </a:custGeom>
            <a:solidFill>
              <a:srgbClr val="FFFFFF">
                <a:alpha val="86667"/>
              </a:srgbClr>
            </a:solidFill>
          </p:spPr>
        </p:sp>
        <p:sp>
          <p:nvSpPr>
            <p:cNvPr name="TextBox 11" id="11"/>
            <p:cNvSpPr txBox="true"/>
            <p:nvPr/>
          </p:nvSpPr>
          <p:spPr>
            <a:xfrm>
              <a:off x="0" y="-19050"/>
              <a:ext cx="2569094" cy="1330989"/>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15910" y="-127715"/>
            <a:ext cx="9839351" cy="1066567"/>
          </a:xfrm>
          <a:prstGeom prst="rect">
            <a:avLst/>
          </a:prstGeom>
        </p:spPr>
        <p:txBody>
          <a:bodyPr anchor="t" rtlCol="false" tIns="0" lIns="0" bIns="0" rIns="0">
            <a:spAutoFit/>
          </a:bodyPr>
          <a:lstStyle/>
          <a:p>
            <a:pPr algn="ctr" marL="0" indent="0" lvl="0">
              <a:lnSpc>
                <a:spcPts val="8639"/>
              </a:lnSpc>
              <a:spcBef>
                <a:spcPct val="0"/>
              </a:spcBef>
            </a:pPr>
            <a:r>
              <a:rPr lang="en-US" sz="6260" spc="219">
                <a:solidFill>
                  <a:srgbClr val="010101"/>
                </a:solidFill>
                <a:latin typeface="Archivo Black"/>
              </a:rPr>
              <a:t>PROCESS</a:t>
            </a:r>
          </a:p>
        </p:txBody>
      </p:sp>
      <p:sp>
        <p:nvSpPr>
          <p:cNvPr name="TextBox 13" id="13"/>
          <p:cNvSpPr txBox="true"/>
          <p:nvPr/>
        </p:nvSpPr>
        <p:spPr>
          <a:xfrm rot="0">
            <a:off x="486750" y="891227"/>
            <a:ext cx="9486576" cy="4036957"/>
          </a:xfrm>
          <a:prstGeom prst="rect">
            <a:avLst/>
          </a:prstGeom>
        </p:spPr>
        <p:txBody>
          <a:bodyPr anchor="t" rtlCol="false" tIns="0" lIns="0" bIns="0" rIns="0">
            <a:spAutoFit/>
          </a:bodyPr>
          <a:lstStyle/>
          <a:p>
            <a:pPr algn="just">
              <a:lnSpc>
                <a:spcPts val="3549"/>
              </a:lnSpc>
            </a:pPr>
            <a:r>
              <a:rPr lang="en-US" sz="2571" spc="252">
                <a:solidFill>
                  <a:srgbClr val="040506"/>
                </a:solidFill>
                <a:latin typeface="Montserrat Light Bold"/>
              </a:rPr>
              <a:t>Data Integration </a:t>
            </a:r>
            <a:r>
              <a:rPr lang="en-US" sz="2571" spc="252">
                <a:solidFill>
                  <a:srgbClr val="040506"/>
                </a:solidFill>
                <a:latin typeface="Montserrat Light"/>
              </a:rPr>
              <a:t>and</a:t>
            </a:r>
            <a:r>
              <a:rPr lang="en-US" sz="2571" spc="252">
                <a:solidFill>
                  <a:srgbClr val="040506"/>
                </a:solidFill>
                <a:latin typeface="Montserrat Light Bold"/>
              </a:rPr>
              <a:t> Transformation </a:t>
            </a:r>
            <a:r>
              <a:rPr lang="en-US" sz="2571" spc="252">
                <a:solidFill>
                  <a:srgbClr val="040506"/>
                </a:solidFill>
                <a:latin typeface="Montserrat Light"/>
              </a:rPr>
              <a:t>are critical steps in data analytics process. By combining data from various sources and transforming it into a consistent and analyzable format, retailers can ensure that their analyses are comprehensive and accurate. This leads to more reliable insights and better informed decision making, ultimately driven business success.</a:t>
            </a:r>
          </a:p>
        </p:txBody>
      </p:sp>
      <p:sp>
        <p:nvSpPr>
          <p:cNvPr name="TextBox 14" id="14"/>
          <p:cNvSpPr txBox="true"/>
          <p:nvPr/>
        </p:nvSpPr>
        <p:spPr>
          <a:xfrm rot="0">
            <a:off x="352775" y="5380269"/>
            <a:ext cx="9231646" cy="621192"/>
          </a:xfrm>
          <a:prstGeom prst="rect">
            <a:avLst/>
          </a:prstGeom>
        </p:spPr>
        <p:txBody>
          <a:bodyPr anchor="t" rtlCol="false" tIns="0" lIns="0" bIns="0" rIns="0">
            <a:spAutoFit/>
          </a:bodyPr>
          <a:lstStyle/>
          <a:p>
            <a:pPr algn="ctr" marL="0" indent="0" lvl="0">
              <a:lnSpc>
                <a:spcPts val="5050"/>
              </a:lnSpc>
              <a:spcBef>
                <a:spcPct val="0"/>
              </a:spcBef>
            </a:pPr>
            <a:r>
              <a:rPr lang="en-US" sz="3659" spc="51" u="sng">
                <a:solidFill>
                  <a:srgbClr val="040506"/>
                </a:solidFill>
                <a:latin typeface="Montserrat Classic Bold"/>
              </a:rPr>
              <a:t>DATA TRANSFORMATION </a:t>
            </a:r>
          </a:p>
        </p:txBody>
      </p:sp>
      <p:sp>
        <p:nvSpPr>
          <p:cNvPr name="TextBox 15" id="15"/>
          <p:cNvSpPr txBox="true"/>
          <p:nvPr/>
        </p:nvSpPr>
        <p:spPr>
          <a:xfrm rot="0">
            <a:off x="10299289" y="1807406"/>
            <a:ext cx="7510571" cy="721776"/>
          </a:xfrm>
          <a:prstGeom prst="rect">
            <a:avLst/>
          </a:prstGeom>
        </p:spPr>
        <p:txBody>
          <a:bodyPr anchor="t" rtlCol="false" tIns="0" lIns="0" bIns="0" rIns="0">
            <a:spAutoFit/>
          </a:bodyPr>
          <a:lstStyle/>
          <a:p>
            <a:pPr algn="ctr" marL="0" indent="0" lvl="0">
              <a:lnSpc>
                <a:spcPts val="5878"/>
              </a:lnSpc>
              <a:spcBef>
                <a:spcPct val="0"/>
              </a:spcBef>
            </a:pPr>
            <a:r>
              <a:rPr lang="en-US" sz="4259" spc="59" u="sng">
                <a:solidFill>
                  <a:srgbClr val="040506"/>
                </a:solidFill>
                <a:latin typeface="Montserrat Classic Bold"/>
              </a:rPr>
              <a:t>DATA INTEGRATION </a:t>
            </a:r>
          </a:p>
        </p:txBody>
      </p:sp>
      <p:sp>
        <p:nvSpPr>
          <p:cNvPr name="TextBox 16" id="16"/>
          <p:cNvSpPr txBox="true"/>
          <p:nvPr/>
        </p:nvSpPr>
        <p:spPr>
          <a:xfrm rot="0">
            <a:off x="10753557" y="2839721"/>
            <a:ext cx="7056303" cy="4652896"/>
          </a:xfrm>
          <a:prstGeom prst="rect">
            <a:avLst/>
          </a:prstGeom>
        </p:spPr>
        <p:txBody>
          <a:bodyPr anchor="t" rtlCol="false" tIns="0" lIns="0" bIns="0" rIns="0">
            <a:spAutoFit/>
          </a:bodyPr>
          <a:lstStyle/>
          <a:p>
            <a:pPr algn="just">
              <a:lnSpc>
                <a:spcPts val="3741"/>
              </a:lnSpc>
            </a:pPr>
            <a:r>
              <a:rPr lang="en-US" sz="2711" spc="265">
                <a:solidFill>
                  <a:srgbClr val="040506"/>
                </a:solidFill>
                <a:latin typeface="Montserrat Light"/>
              </a:rPr>
              <a:t>Data Integration involves combining data from various sources and into a single, unified set. This step is crucial for creating a comprehensive view of all more effective analysis. The key task involved in data integration includes combining data from different sources and challenges such as data quality.</a:t>
            </a:r>
          </a:p>
        </p:txBody>
      </p:sp>
      <p:sp>
        <p:nvSpPr>
          <p:cNvPr name="TextBox 17" id="17"/>
          <p:cNvSpPr txBox="true"/>
          <p:nvPr/>
        </p:nvSpPr>
        <p:spPr>
          <a:xfrm rot="0">
            <a:off x="486750" y="6155278"/>
            <a:ext cx="9258630" cy="3859840"/>
          </a:xfrm>
          <a:prstGeom prst="rect">
            <a:avLst/>
          </a:prstGeom>
        </p:spPr>
        <p:txBody>
          <a:bodyPr anchor="t" rtlCol="false" tIns="0" lIns="0" bIns="0" rIns="0">
            <a:spAutoFit/>
          </a:bodyPr>
          <a:lstStyle/>
          <a:p>
            <a:pPr algn="just">
              <a:lnSpc>
                <a:spcPts val="3891"/>
              </a:lnSpc>
            </a:pPr>
            <a:r>
              <a:rPr lang="en-US" sz="2819" spc="276">
                <a:solidFill>
                  <a:srgbClr val="040506"/>
                </a:solidFill>
                <a:latin typeface="Montserrat Light"/>
              </a:rPr>
              <a:t>Data Transformation involves converting data into suitable format for analysis. This step ensures that data is consistent, comparable and ready for the next stages of analytics process. Key task includes formation of standardised formats and  aggregate data by time or customer segments.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sp>
        <p:nvSpPr>
          <p:cNvPr name="Freeform 2" id="2"/>
          <p:cNvSpPr/>
          <p:nvPr/>
        </p:nvSpPr>
        <p:spPr>
          <a:xfrm flipH="false" flipV="false" rot="0">
            <a:off x="1090196" y="491928"/>
            <a:ext cx="1941375" cy="1941375"/>
          </a:xfrm>
          <a:custGeom>
            <a:avLst/>
            <a:gdLst/>
            <a:ahLst/>
            <a:cxnLst/>
            <a:rect r="r" b="b" t="t" l="l"/>
            <a:pathLst>
              <a:path h="1941375" w="1941375">
                <a:moveTo>
                  <a:pt x="0" y="0"/>
                </a:moveTo>
                <a:lnTo>
                  <a:pt x="1941375" y="0"/>
                </a:lnTo>
                <a:lnTo>
                  <a:pt x="1941375" y="1941375"/>
                </a:lnTo>
                <a:lnTo>
                  <a:pt x="0" y="1941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79246" y="491928"/>
            <a:ext cx="1941375" cy="1941375"/>
          </a:xfrm>
          <a:custGeom>
            <a:avLst/>
            <a:gdLst/>
            <a:ahLst/>
            <a:cxnLst/>
            <a:rect r="r" b="b" t="t" l="l"/>
            <a:pathLst>
              <a:path h="1941375" w="1941375">
                <a:moveTo>
                  <a:pt x="0" y="0"/>
                </a:moveTo>
                <a:lnTo>
                  <a:pt x="1941375" y="0"/>
                </a:lnTo>
                <a:lnTo>
                  <a:pt x="1941375" y="1941375"/>
                </a:lnTo>
                <a:lnTo>
                  <a:pt x="0" y="1941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68296" y="491928"/>
            <a:ext cx="1941375" cy="1941375"/>
          </a:xfrm>
          <a:custGeom>
            <a:avLst/>
            <a:gdLst/>
            <a:ahLst/>
            <a:cxnLst/>
            <a:rect r="r" b="b" t="t" l="l"/>
            <a:pathLst>
              <a:path h="1941375" w="1941375">
                <a:moveTo>
                  <a:pt x="0" y="0"/>
                </a:moveTo>
                <a:lnTo>
                  <a:pt x="1941375" y="0"/>
                </a:lnTo>
                <a:lnTo>
                  <a:pt x="1941375" y="1941375"/>
                </a:lnTo>
                <a:lnTo>
                  <a:pt x="0" y="19413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257346" y="477245"/>
            <a:ext cx="1912602" cy="1912602"/>
          </a:xfrm>
          <a:custGeom>
            <a:avLst/>
            <a:gdLst/>
            <a:ahLst/>
            <a:cxnLst/>
            <a:rect r="r" b="b" t="t" l="l"/>
            <a:pathLst>
              <a:path h="1912602" w="1912602">
                <a:moveTo>
                  <a:pt x="0" y="0"/>
                </a:moveTo>
                <a:lnTo>
                  <a:pt x="1912601" y="0"/>
                </a:lnTo>
                <a:lnTo>
                  <a:pt x="1912601" y="1912602"/>
                </a:lnTo>
                <a:lnTo>
                  <a:pt x="0" y="19126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618612" y="470653"/>
            <a:ext cx="1919194" cy="1919194"/>
          </a:xfrm>
          <a:custGeom>
            <a:avLst/>
            <a:gdLst/>
            <a:ahLst/>
            <a:cxnLst/>
            <a:rect r="r" b="b" t="t" l="l"/>
            <a:pathLst>
              <a:path h="1919194" w="1919194">
                <a:moveTo>
                  <a:pt x="0" y="0"/>
                </a:moveTo>
                <a:lnTo>
                  <a:pt x="1919193" y="0"/>
                </a:lnTo>
                <a:lnTo>
                  <a:pt x="1919193" y="1919194"/>
                </a:lnTo>
                <a:lnTo>
                  <a:pt x="0" y="19191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2985480" y="470653"/>
            <a:ext cx="1941375" cy="1941375"/>
          </a:xfrm>
          <a:custGeom>
            <a:avLst/>
            <a:gdLst/>
            <a:ahLst/>
            <a:cxnLst/>
            <a:rect r="r" b="b" t="t" l="l"/>
            <a:pathLst>
              <a:path h="1941375" w="1941375">
                <a:moveTo>
                  <a:pt x="0" y="0"/>
                </a:moveTo>
                <a:lnTo>
                  <a:pt x="1941375" y="0"/>
                </a:lnTo>
                <a:lnTo>
                  <a:pt x="1941375" y="1941375"/>
                </a:lnTo>
                <a:lnTo>
                  <a:pt x="0" y="19413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5374530" y="457152"/>
            <a:ext cx="1946197" cy="1946197"/>
          </a:xfrm>
          <a:custGeom>
            <a:avLst/>
            <a:gdLst/>
            <a:ahLst/>
            <a:cxnLst/>
            <a:rect r="r" b="b" t="t" l="l"/>
            <a:pathLst>
              <a:path h="1946197" w="1946197">
                <a:moveTo>
                  <a:pt x="0" y="0"/>
                </a:moveTo>
                <a:lnTo>
                  <a:pt x="1946197" y="0"/>
                </a:lnTo>
                <a:lnTo>
                  <a:pt x="1946197" y="1946197"/>
                </a:lnTo>
                <a:lnTo>
                  <a:pt x="0" y="19461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6525139" y="2916723"/>
            <a:ext cx="5733694" cy="6956853"/>
            <a:chOff x="0" y="0"/>
            <a:chExt cx="1510109" cy="1832258"/>
          </a:xfrm>
        </p:grpSpPr>
        <p:sp>
          <p:nvSpPr>
            <p:cNvPr name="Freeform 10" id="10"/>
            <p:cNvSpPr/>
            <p:nvPr/>
          </p:nvSpPr>
          <p:spPr>
            <a:xfrm flipH="false" flipV="false" rot="0">
              <a:off x="0" y="0"/>
              <a:ext cx="1510109" cy="1832258"/>
            </a:xfrm>
            <a:custGeom>
              <a:avLst/>
              <a:gdLst/>
              <a:ahLst/>
              <a:cxnLst/>
              <a:rect r="r" b="b" t="t" l="l"/>
              <a:pathLst>
                <a:path h="1832258" w="1510109">
                  <a:moveTo>
                    <a:pt x="1510109" y="0"/>
                  </a:moveTo>
                  <a:lnTo>
                    <a:pt x="1510109" y="1717958"/>
                  </a:lnTo>
                  <a:lnTo>
                    <a:pt x="755054" y="1832258"/>
                  </a:lnTo>
                  <a:lnTo>
                    <a:pt x="0" y="1717958"/>
                  </a:lnTo>
                  <a:lnTo>
                    <a:pt x="0" y="0"/>
                  </a:lnTo>
                  <a:lnTo>
                    <a:pt x="1510109" y="0"/>
                  </a:lnTo>
                  <a:close/>
                </a:path>
              </a:pathLst>
            </a:custGeom>
            <a:solidFill>
              <a:srgbClr val="000000"/>
            </a:solidFill>
          </p:spPr>
        </p:sp>
        <p:sp>
          <p:nvSpPr>
            <p:cNvPr name="TextBox 11" id="11"/>
            <p:cNvSpPr txBox="true"/>
            <p:nvPr/>
          </p:nvSpPr>
          <p:spPr>
            <a:xfrm>
              <a:off x="0" y="-19050"/>
              <a:ext cx="1510109" cy="1737008"/>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6838983" y="3114308"/>
            <a:ext cx="5224429" cy="5932156"/>
          </a:xfrm>
          <a:prstGeom prst="rect">
            <a:avLst/>
          </a:prstGeom>
        </p:spPr>
        <p:txBody>
          <a:bodyPr anchor="t" rtlCol="false" tIns="0" lIns="0" bIns="0" rIns="0">
            <a:spAutoFit/>
          </a:bodyPr>
          <a:lstStyle/>
          <a:p>
            <a:pPr algn="just">
              <a:lnSpc>
                <a:spcPts val="2990"/>
              </a:lnSpc>
            </a:pPr>
            <a:r>
              <a:rPr lang="en-US" sz="2167" spc="212">
                <a:solidFill>
                  <a:srgbClr val="FFFFFF"/>
                </a:solidFill>
                <a:latin typeface="Montserrat Light"/>
              </a:rPr>
              <a:t>The analytics phase encompasses EDA and modelling, is where the raw data is transformed into meaningful insights. EDA helps in understanding the data and identifying preliminary patterns, while modelling provides deeper insights and productive capabilities. These analyses enable retailers to make data driven decisions; improve marketing strategies; enhance customer satisfaction and ultimately drive business growth.</a:t>
            </a:r>
          </a:p>
        </p:txBody>
      </p:sp>
      <p:grpSp>
        <p:nvGrpSpPr>
          <p:cNvPr name="Group 13" id="13"/>
          <p:cNvGrpSpPr/>
          <p:nvPr/>
        </p:nvGrpSpPr>
        <p:grpSpPr>
          <a:xfrm rot="0">
            <a:off x="12544582" y="2916723"/>
            <a:ext cx="5235297" cy="6956853"/>
            <a:chOff x="0" y="0"/>
            <a:chExt cx="1378844" cy="1832258"/>
          </a:xfrm>
        </p:grpSpPr>
        <p:sp>
          <p:nvSpPr>
            <p:cNvPr name="Freeform 14" id="14"/>
            <p:cNvSpPr/>
            <p:nvPr/>
          </p:nvSpPr>
          <p:spPr>
            <a:xfrm flipH="false" flipV="false" rot="0">
              <a:off x="0" y="0"/>
              <a:ext cx="1378844" cy="1832258"/>
            </a:xfrm>
            <a:custGeom>
              <a:avLst/>
              <a:gdLst/>
              <a:ahLst/>
              <a:cxnLst/>
              <a:rect r="r" b="b" t="t" l="l"/>
              <a:pathLst>
                <a:path h="1832258" w="1378844">
                  <a:moveTo>
                    <a:pt x="1378844" y="0"/>
                  </a:moveTo>
                  <a:lnTo>
                    <a:pt x="1378844" y="1832258"/>
                  </a:lnTo>
                  <a:lnTo>
                    <a:pt x="689422" y="1705258"/>
                  </a:lnTo>
                  <a:lnTo>
                    <a:pt x="0" y="1832258"/>
                  </a:lnTo>
                  <a:lnTo>
                    <a:pt x="0" y="0"/>
                  </a:lnTo>
                  <a:lnTo>
                    <a:pt x="1378844" y="0"/>
                  </a:lnTo>
                  <a:close/>
                </a:path>
              </a:pathLst>
            </a:custGeom>
            <a:solidFill>
              <a:srgbClr val="000000"/>
            </a:solidFill>
          </p:spPr>
        </p:sp>
        <p:sp>
          <p:nvSpPr>
            <p:cNvPr name="TextBox 15" id="15"/>
            <p:cNvSpPr txBox="true"/>
            <p:nvPr/>
          </p:nvSpPr>
          <p:spPr>
            <a:xfrm>
              <a:off x="0" y="-19050"/>
              <a:ext cx="1378844" cy="1724308"/>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595615" y="2916723"/>
            <a:ext cx="5643774" cy="6956853"/>
            <a:chOff x="0" y="0"/>
            <a:chExt cx="748113" cy="922169"/>
          </a:xfrm>
        </p:grpSpPr>
        <p:sp>
          <p:nvSpPr>
            <p:cNvPr name="Freeform 17" id="17"/>
            <p:cNvSpPr/>
            <p:nvPr/>
          </p:nvSpPr>
          <p:spPr>
            <a:xfrm flipH="false" flipV="false" rot="0">
              <a:off x="0" y="0"/>
              <a:ext cx="748113" cy="922169"/>
            </a:xfrm>
            <a:custGeom>
              <a:avLst/>
              <a:gdLst/>
              <a:ahLst/>
              <a:cxnLst/>
              <a:rect r="r" b="b" t="t" l="l"/>
              <a:pathLst>
                <a:path h="922169" w="748113">
                  <a:moveTo>
                    <a:pt x="748113" y="0"/>
                  </a:moveTo>
                  <a:lnTo>
                    <a:pt x="748113" y="922169"/>
                  </a:lnTo>
                  <a:lnTo>
                    <a:pt x="374056" y="795169"/>
                  </a:lnTo>
                  <a:lnTo>
                    <a:pt x="0" y="922169"/>
                  </a:lnTo>
                  <a:lnTo>
                    <a:pt x="0" y="0"/>
                  </a:lnTo>
                  <a:lnTo>
                    <a:pt x="748113" y="0"/>
                  </a:lnTo>
                  <a:close/>
                </a:path>
              </a:pathLst>
            </a:custGeom>
            <a:solidFill>
              <a:srgbClr val="000000"/>
            </a:solidFill>
          </p:spPr>
        </p:sp>
        <p:sp>
          <p:nvSpPr>
            <p:cNvPr name="TextBox 18" id="18"/>
            <p:cNvSpPr txBox="true"/>
            <p:nvPr/>
          </p:nvSpPr>
          <p:spPr>
            <a:xfrm>
              <a:off x="0" y="-19050"/>
              <a:ext cx="748113" cy="814219"/>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638820" y="3085733"/>
            <a:ext cx="5600569" cy="629743"/>
          </a:xfrm>
          <a:prstGeom prst="rect">
            <a:avLst/>
          </a:prstGeom>
        </p:spPr>
        <p:txBody>
          <a:bodyPr anchor="t" rtlCol="false" tIns="0" lIns="0" bIns="0" rIns="0">
            <a:spAutoFit/>
          </a:bodyPr>
          <a:lstStyle/>
          <a:p>
            <a:pPr algn="ctr">
              <a:lnSpc>
                <a:spcPts val="5109"/>
              </a:lnSpc>
            </a:pPr>
            <a:r>
              <a:rPr lang="en-US" sz="3702" spc="51">
                <a:solidFill>
                  <a:srgbClr val="FFFFFF"/>
                </a:solidFill>
                <a:latin typeface="Montserrat Classic"/>
              </a:rPr>
              <a:t>MODELLING </a:t>
            </a:r>
          </a:p>
        </p:txBody>
      </p:sp>
      <p:sp>
        <p:nvSpPr>
          <p:cNvPr name="TextBox 20" id="20"/>
          <p:cNvSpPr txBox="true"/>
          <p:nvPr/>
        </p:nvSpPr>
        <p:spPr>
          <a:xfrm rot="0">
            <a:off x="894777" y="3840965"/>
            <a:ext cx="5068387" cy="5079478"/>
          </a:xfrm>
          <a:prstGeom prst="rect">
            <a:avLst/>
          </a:prstGeom>
        </p:spPr>
        <p:txBody>
          <a:bodyPr anchor="t" rtlCol="false" tIns="0" lIns="0" bIns="0" rIns="0">
            <a:spAutoFit/>
          </a:bodyPr>
          <a:lstStyle/>
          <a:p>
            <a:pPr algn="just">
              <a:lnSpc>
                <a:spcPts val="2714"/>
              </a:lnSpc>
            </a:pPr>
            <a:r>
              <a:rPr lang="en-US" sz="1967" spc="192">
                <a:solidFill>
                  <a:srgbClr val="FFFFFF"/>
                </a:solidFill>
                <a:latin typeface="Montserrat Light"/>
              </a:rPr>
              <a:t>It involves applying statistical; machine learning or computational models to the data to make predictions or discover deeper insights. The following ways  perform modelling:</a:t>
            </a:r>
          </a:p>
          <a:p>
            <a:pPr algn="just" marL="403148" indent="-201574" lvl="1">
              <a:lnSpc>
                <a:spcPts val="2576"/>
              </a:lnSpc>
              <a:buFont typeface="Arial"/>
              <a:buChar char="•"/>
            </a:pPr>
            <a:r>
              <a:rPr lang="en-US" sz="1867" spc="182">
                <a:solidFill>
                  <a:srgbClr val="FFFFFF"/>
                </a:solidFill>
                <a:latin typeface="Montserrat Light"/>
              </a:rPr>
              <a:t>C</a:t>
            </a:r>
            <a:r>
              <a:rPr lang="en-US" sz="1867" spc="182">
                <a:solidFill>
                  <a:srgbClr val="FFFFFF"/>
                </a:solidFill>
                <a:latin typeface="Montserrat Light"/>
              </a:rPr>
              <a:t>lustering Algorithm to Segment Customers: K-means clustering, Hierarchical clustering. </a:t>
            </a:r>
          </a:p>
          <a:p>
            <a:pPr algn="just" marL="424737" indent="-212369" lvl="1">
              <a:lnSpc>
                <a:spcPts val="2714"/>
              </a:lnSpc>
              <a:buFont typeface="Arial"/>
              <a:buChar char="•"/>
            </a:pPr>
            <a:r>
              <a:rPr lang="en-US" sz="1967" spc="192">
                <a:solidFill>
                  <a:srgbClr val="FFFFFF"/>
                </a:solidFill>
                <a:latin typeface="Montserrat Light"/>
              </a:rPr>
              <a:t>Use Association Rule Mining to Discover Product Affinities: it consist of  few methods such as Eclat Algorithm, FP-growth Algorithm and Apriori Algorithm.</a:t>
            </a:r>
          </a:p>
        </p:txBody>
      </p:sp>
      <p:sp>
        <p:nvSpPr>
          <p:cNvPr name="TextBox 21" id="21"/>
          <p:cNvSpPr txBox="true"/>
          <p:nvPr/>
        </p:nvSpPr>
        <p:spPr>
          <a:xfrm rot="0">
            <a:off x="12823555" y="3104783"/>
            <a:ext cx="4956324" cy="955116"/>
          </a:xfrm>
          <a:prstGeom prst="rect">
            <a:avLst/>
          </a:prstGeom>
        </p:spPr>
        <p:txBody>
          <a:bodyPr anchor="t" rtlCol="false" tIns="0" lIns="0" bIns="0" rIns="0">
            <a:spAutoFit/>
          </a:bodyPr>
          <a:lstStyle/>
          <a:p>
            <a:pPr algn="ctr">
              <a:lnSpc>
                <a:spcPts val="3867"/>
              </a:lnSpc>
            </a:pPr>
            <a:r>
              <a:rPr lang="en-US" sz="2802" spc="39">
                <a:solidFill>
                  <a:srgbClr val="FFFFFF"/>
                </a:solidFill>
                <a:latin typeface="Montserrat Classic"/>
              </a:rPr>
              <a:t>EXPLORATORY DATA ANALYTICS </a:t>
            </a:r>
          </a:p>
        </p:txBody>
      </p:sp>
      <p:sp>
        <p:nvSpPr>
          <p:cNvPr name="TextBox 22" id="22"/>
          <p:cNvSpPr txBox="true"/>
          <p:nvPr/>
        </p:nvSpPr>
        <p:spPr>
          <a:xfrm rot="0">
            <a:off x="12858907" y="4263682"/>
            <a:ext cx="4724825" cy="5048617"/>
          </a:xfrm>
          <a:prstGeom prst="rect">
            <a:avLst/>
          </a:prstGeom>
        </p:spPr>
        <p:txBody>
          <a:bodyPr anchor="t" rtlCol="false" tIns="0" lIns="0" bIns="0" rIns="0">
            <a:spAutoFit/>
          </a:bodyPr>
          <a:lstStyle/>
          <a:p>
            <a:pPr algn="just">
              <a:lnSpc>
                <a:spcPts val="2852"/>
              </a:lnSpc>
            </a:pPr>
            <a:r>
              <a:rPr lang="en-US" sz="2067" spc="202">
                <a:solidFill>
                  <a:srgbClr val="FFFFFF"/>
                </a:solidFill>
                <a:latin typeface="Montserrat Light"/>
              </a:rPr>
              <a:t>EDA is a critical step in the data analytics process where analysts use various techniques to summarise and visualise the data. The main goal of EDA is to discover patterns; spot anomalies; test hypothesis and check assumptions. This can be done in following ways:</a:t>
            </a:r>
          </a:p>
          <a:p>
            <a:pPr algn="just" marL="446327" indent="-223163" lvl="1">
              <a:lnSpc>
                <a:spcPts val="2852"/>
              </a:lnSpc>
              <a:buFont typeface="Arial"/>
              <a:buChar char="•"/>
            </a:pPr>
            <a:r>
              <a:rPr lang="en-US" sz="2067" spc="202">
                <a:solidFill>
                  <a:srgbClr val="FFFFFF"/>
                </a:solidFill>
                <a:latin typeface="Montserrat Light"/>
              </a:rPr>
              <a:t>S</a:t>
            </a:r>
            <a:r>
              <a:rPr lang="en-US" sz="2067" spc="202">
                <a:solidFill>
                  <a:srgbClr val="FFFFFF"/>
                </a:solidFill>
                <a:latin typeface="Montserrat Light"/>
              </a:rPr>
              <a:t>ummarise data with descriptive statistics </a:t>
            </a:r>
          </a:p>
          <a:p>
            <a:pPr algn="just" marL="446327" indent="-223163" lvl="1">
              <a:lnSpc>
                <a:spcPts val="2852"/>
              </a:lnSpc>
              <a:buFont typeface="Arial"/>
              <a:buChar char="•"/>
            </a:pPr>
            <a:r>
              <a:rPr lang="en-US" sz="2067" spc="202">
                <a:solidFill>
                  <a:srgbClr val="FFFFFF"/>
                </a:solidFill>
                <a:latin typeface="Montserrat Light"/>
              </a:rPr>
              <a:t>Visualise data to identify patterns and trends.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6033010" y="0"/>
            <a:ext cx="12254990" cy="6893432"/>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grpSp>
        <p:nvGrpSpPr>
          <p:cNvPr name="Group 7" id="7"/>
          <p:cNvGrpSpPr/>
          <p:nvPr/>
        </p:nvGrpSpPr>
        <p:grpSpPr>
          <a:xfrm rot="0">
            <a:off x="500141" y="2563200"/>
            <a:ext cx="8643859" cy="2208825"/>
            <a:chOff x="0" y="0"/>
            <a:chExt cx="2950456" cy="753950"/>
          </a:xfrm>
        </p:grpSpPr>
        <p:sp>
          <p:nvSpPr>
            <p:cNvPr name="Freeform 8" id="8"/>
            <p:cNvSpPr/>
            <p:nvPr/>
          </p:nvSpPr>
          <p:spPr>
            <a:xfrm flipH="false" flipV="false" rot="0">
              <a:off x="0" y="0"/>
              <a:ext cx="2950456" cy="753950"/>
            </a:xfrm>
            <a:custGeom>
              <a:avLst/>
              <a:gdLst/>
              <a:ahLst/>
              <a:cxnLst/>
              <a:rect r="r" b="b" t="t" l="l"/>
              <a:pathLst>
                <a:path h="753950" w="2950456">
                  <a:moveTo>
                    <a:pt x="9852" y="0"/>
                  </a:moveTo>
                  <a:lnTo>
                    <a:pt x="2940603" y="0"/>
                  </a:lnTo>
                  <a:cubicBezTo>
                    <a:pt x="2943216" y="0"/>
                    <a:pt x="2945722" y="1038"/>
                    <a:pt x="2947570" y="2886"/>
                  </a:cubicBezTo>
                  <a:cubicBezTo>
                    <a:pt x="2949418" y="4733"/>
                    <a:pt x="2950456" y="7239"/>
                    <a:pt x="2950456" y="9852"/>
                  </a:cubicBezTo>
                  <a:lnTo>
                    <a:pt x="2950456" y="744098"/>
                  </a:lnTo>
                  <a:cubicBezTo>
                    <a:pt x="2950456" y="746711"/>
                    <a:pt x="2949418" y="749217"/>
                    <a:pt x="2947570" y="751065"/>
                  </a:cubicBezTo>
                  <a:cubicBezTo>
                    <a:pt x="2945722" y="752912"/>
                    <a:pt x="2943216" y="753950"/>
                    <a:pt x="2940603" y="753950"/>
                  </a:cubicBezTo>
                  <a:lnTo>
                    <a:pt x="9852" y="753950"/>
                  </a:lnTo>
                  <a:cubicBezTo>
                    <a:pt x="7239" y="753950"/>
                    <a:pt x="4733" y="752912"/>
                    <a:pt x="2886" y="751065"/>
                  </a:cubicBezTo>
                  <a:cubicBezTo>
                    <a:pt x="1038" y="749217"/>
                    <a:pt x="0" y="746711"/>
                    <a:pt x="0" y="744098"/>
                  </a:cubicBezTo>
                  <a:lnTo>
                    <a:pt x="0" y="9852"/>
                  </a:lnTo>
                  <a:cubicBezTo>
                    <a:pt x="0" y="7239"/>
                    <a:pt x="1038" y="4733"/>
                    <a:pt x="2886" y="2886"/>
                  </a:cubicBezTo>
                  <a:cubicBezTo>
                    <a:pt x="4733" y="1038"/>
                    <a:pt x="7239" y="0"/>
                    <a:pt x="9852" y="0"/>
                  </a:cubicBezTo>
                  <a:close/>
                </a:path>
              </a:pathLst>
            </a:custGeom>
            <a:solidFill>
              <a:srgbClr val="131211"/>
            </a:solidFill>
          </p:spPr>
        </p:sp>
        <p:sp>
          <p:nvSpPr>
            <p:cNvPr name="TextBox 9" id="9"/>
            <p:cNvSpPr txBox="true"/>
            <p:nvPr/>
          </p:nvSpPr>
          <p:spPr>
            <a:xfrm>
              <a:off x="0" y="-19050"/>
              <a:ext cx="2950456" cy="77300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8316248" y="2670184"/>
            <a:ext cx="2381235" cy="2046374"/>
            <a:chOff x="0" y="0"/>
            <a:chExt cx="812800" cy="698500"/>
          </a:xfrm>
        </p:grpSpPr>
        <p:sp>
          <p:nvSpPr>
            <p:cNvPr name="Freeform 11" id="1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2" id="12"/>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8316248" y="5143500"/>
            <a:ext cx="8579928" cy="2234128"/>
            <a:chOff x="0" y="0"/>
            <a:chExt cx="2928634" cy="762587"/>
          </a:xfrm>
        </p:grpSpPr>
        <p:sp>
          <p:nvSpPr>
            <p:cNvPr name="Freeform 14" id="14"/>
            <p:cNvSpPr/>
            <p:nvPr/>
          </p:nvSpPr>
          <p:spPr>
            <a:xfrm flipH="false" flipV="false" rot="0">
              <a:off x="0" y="0"/>
              <a:ext cx="2928634" cy="762587"/>
            </a:xfrm>
            <a:custGeom>
              <a:avLst/>
              <a:gdLst/>
              <a:ahLst/>
              <a:cxnLst/>
              <a:rect r="r" b="b" t="t" l="l"/>
              <a:pathLst>
                <a:path h="762587" w="2928634">
                  <a:moveTo>
                    <a:pt x="9926" y="0"/>
                  </a:moveTo>
                  <a:lnTo>
                    <a:pt x="2918708" y="0"/>
                  </a:lnTo>
                  <a:cubicBezTo>
                    <a:pt x="2924190" y="0"/>
                    <a:pt x="2928634" y="4444"/>
                    <a:pt x="2928634" y="9926"/>
                  </a:cubicBezTo>
                  <a:lnTo>
                    <a:pt x="2928634" y="752662"/>
                  </a:lnTo>
                  <a:cubicBezTo>
                    <a:pt x="2928634" y="758143"/>
                    <a:pt x="2924190" y="762587"/>
                    <a:pt x="2918708" y="762587"/>
                  </a:cubicBezTo>
                  <a:lnTo>
                    <a:pt x="9926" y="762587"/>
                  </a:lnTo>
                  <a:cubicBezTo>
                    <a:pt x="4444" y="762587"/>
                    <a:pt x="0" y="758143"/>
                    <a:pt x="0" y="752662"/>
                  </a:cubicBezTo>
                  <a:lnTo>
                    <a:pt x="0" y="9926"/>
                  </a:lnTo>
                  <a:cubicBezTo>
                    <a:pt x="0" y="4444"/>
                    <a:pt x="4444" y="0"/>
                    <a:pt x="9926" y="0"/>
                  </a:cubicBezTo>
                  <a:close/>
                </a:path>
              </a:pathLst>
            </a:custGeom>
            <a:solidFill>
              <a:srgbClr val="131211"/>
            </a:solidFill>
          </p:spPr>
        </p:sp>
        <p:sp>
          <p:nvSpPr>
            <p:cNvPr name="TextBox 15" id="15"/>
            <p:cNvSpPr txBox="true"/>
            <p:nvPr/>
          </p:nvSpPr>
          <p:spPr>
            <a:xfrm>
              <a:off x="0" y="-19050"/>
              <a:ext cx="2928634" cy="781637"/>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6762765" y="5188084"/>
            <a:ext cx="2381235" cy="2046374"/>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8" id="18"/>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500141" y="7498281"/>
            <a:ext cx="8643859" cy="2294165"/>
            <a:chOff x="0" y="0"/>
            <a:chExt cx="2950456" cy="783080"/>
          </a:xfrm>
        </p:grpSpPr>
        <p:sp>
          <p:nvSpPr>
            <p:cNvPr name="Freeform 20" id="20"/>
            <p:cNvSpPr/>
            <p:nvPr/>
          </p:nvSpPr>
          <p:spPr>
            <a:xfrm flipH="false" flipV="false" rot="0">
              <a:off x="0" y="0"/>
              <a:ext cx="2950456" cy="783080"/>
            </a:xfrm>
            <a:custGeom>
              <a:avLst/>
              <a:gdLst/>
              <a:ahLst/>
              <a:cxnLst/>
              <a:rect r="r" b="b" t="t" l="l"/>
              <a:pathLst>
                <a:path h="783080" w="2950456">
                  <a:moveTo>
                    <a:pt x="9852" y="0"/>
                  </a:moveTo>
                  <a:lnTo>
                    <a:pt x="2940603" y="0"/>
                  </a:lnTo>
                  <a:cubicBezTo>
                    <a:pt x="2943216" y="0"/>
                    <a:pt x="2945722" y="1038"/>
                    <a:pt x="2947570" y="2886"/>
                  </a:cubicBezTo>
                  <a:cubicBezTo>
                    <a:pt x="2949418" y="4733"/>
                    <a:pt x="2950456" y="7239"/>
                    <a:pt x="2950456" y="9852"/>
                  </a:cubicBezTo>
                  <a:lnTo>
                    <a:pt x="2950456" y="773228"/>
                  </a:lnTo>
                  <a:cubicBezTo>
                    <a:pt x="2950456" y="778669"/>
                    <a:pt x="2946045" y="783080"/>
                    <a:pt x="2940603" y="783080"/>
                  </a:cubicBezTo>
                  <a:lnTo>
                    <a:pt x="9852" y="783080"/>
                  </a:lnTo>
                  <a:cubicBezTo>
                    <a:pt x="7239" y="783080"/>
                    <a:pt x="4733" y="782042"/>
                    <a:pt x="2886" y="780194"/>
                  </a:cubicBezTo>
                  <a:cubicBezTo>
                    <a:pt x="1038" y="778347"/>
                    <a:pt x="0" y="775841"/>
                    <a:pt x="0" y="773228"/>
                  </a:cubicBezTo>
                  <a:lnTo>
                    <a:pt x="0" y="9852"/>
                  </a:lnTo>
                  <a:cubicBezTo>
                    <a:pt x="0" y="7239"/>
                    <a:pt x="1038" y="4733"/>
                    <a:pt x="2886" y="2886"/>
                  </a:cubicBezTo>
                  <a:cubicBezTo>
                    <a:pt x="4733" y="1038"/>
                    <a:pt x="7239" y="0"/>
                    <a:pt x="9852" y="0"/>
                  </a:cubicBezTo>
                  <a:close/>
                </a:path>
              </a:pathLst>
            </a:custGeom>
            <a:solidFill>
              <a:srgbClr val="131211"/>
            </a:solidFill>
          </p:spPr>
        </p:sp>
        <p:sp>
          <p:nvSpPr>
            <p:cNvPr name="TextBox 21" id="21"/>
            <p:cNvSpPr txBox="true"/>
            <p:nvPr/>
          </p:nvSpPr>
          <p:spPr>
            <a:xfrm>
              <a:off x="0" y="-19050"/>
              <a:ext cx="2950456" cy="80213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8316248" y="7622176"/>
            <a:ext cx="2381235" cy="2046374"/>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4" id="24"/>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8878929" y="3054988"/>
            <a:ext cx="1255874" cy="1276766"/>
          </a:xfrm>
          <a:custGeom>
            <a:avLst/>
            <a:gdLst/>
            <a:ahLst/>
            <a:cxnLst/>
            <a:rect r="r" b="b" t="t" l="l"/>
            <a:pathLst>
              <a:path h="1276766" w="1255874">
                <a:moveTo>
                  <a:pt x="0" y="0"/>
                </a:moveTo>
                <a:lnTo>
                  <a:pt x="1255874" y="0"/>
                </a:lnTo>
                <a:lnTo>
                  <a:pt x="1255874" y="1276766"/>
                </a:lnTo>
                <a:lnTo>
                  <a:pt x="0" y="12767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26" id="26"/>
          <p:cNvPicPr>
            <a:picLocks noChangeAspect="true"/>
          </p:cNvPicPr>
          <p:nvPr/>
        </p:nvPicPr>
        <p:blipFill>
          <a:blip r:embed="rId7"/>
          <a:srcRect l="0" t="0" r="0" b="0"/>
          <a:stretch>
            <a:fillRect/>
          </a:stretch>
        </p:blipFill>
        <p:spPr>
          <a:xfrm flipH="false" flipV="false" rot="0">
            <a:off x="7251939" y="5588027"/>
            <a:ext cx="1402887" cy="1094252"/>
          </a:xfrm>
          <a:prstGeom prst="rect">
            <a:avLst/>
          </a:prstGeom>
          <a:ln w="38100" cap="sq">
            <a:solidFill>
              <a:srgbClr val="000000"/>
            </a:solidFill>
            <a:prstDash val="solid"/>
          </a:ln>
        </p:spPr>
      </p:pic>
      <p:sp>
        <p:nvSpPr>
          <p:cNvPr name="Freeform 27" id="27"/>
          <p:cNvSpPr/>
          <p:nvPr/>
        </p:nvSpPr>
        <p:spPr>
          <a:xfrm flipH="false" flipV="false" rot="0">
            <a:off x="8774687" y="7992063"/>
            <a:ext cx="1464358" cy="1306600"/>
          </a:xfrm>
          <a:custGeom>
            <a:avLst/>
            <a:gdLst/>
            <a:ahLst/>
            <a:cxnLst/>
            <a:rect r="r" b="b" t="t" l="l"/>
            <a:pathLst>
              <a:path h="1306600" w="1464358">
                <a:moveTo>
                  <a:pt x="0" y="0"/>
                </a:moveTo>
                <a:lnTo>
                  <a:pt x="1464358" y="0"/>
                </a:lnTo>
                <a:lnTo>
                  <a:pt x="1464358" y="1306600"/>
                </a:lnTo>
                <a:lnTo>
                  <a:pt x="0" y="1306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500141" y="885825"/>
            <a:ext cx="10291524" cy="1218575"/>
          </a:xfrm>
          <a:prstGeom prst="rect">
            <a:avLst/>
          </a:prstGeom>
        </p:spPr>
        <p:txBody>
          <a:bodyPr anchor="t" rtlCol="false" tIns="0" lIns="0" bIns="0" rIns="0">
            <a:spAutoFit/>
          </a:bodyPr>
          <a:lstStyle/>
          <a:p>
            <a:pPr algn="l" marL="0" indent="0" lvl="0">
              <a:lnSpc>
                <a:spcPts val="9812"/>
              </a:lnSpc>
              <a:spcBef>
                <a:spcPct val="0"/>
              </a:spcBef>
            </a:pPr>
            <a:r>
              <a:rPr lang="en-US" sz="7110" spc="248">
                <a:solidFill>
                  <a:srgbClr val="010101"/>
                </a:solidFill>
                <a:latin typeface="Archivo Black"/>
              </a:rPr>
              <a:t>VISUALIZATION</a:t>
            </a:r>
          </a:p>
        </p:txBody>
      </p:sp>
      <p:sp>
        <p:nvSpPr>
          <p:cNvPr name="TextBox 29" id="29"/>
          <p:cNvSpPr txBox="true"/>
          <p:nvPr/>
        </p:nvSpPr>
        <p:spPr>
          <a:xfrm rot="0">
            <a:off x="9028002" y="5182975"/>
            <a:ext cx="7666262" cy="2126603"/>
          </a:xfrm>
          <a:prstGeom prst="rect">
            <a:avLst/>
          </a:prstGeom>
        </p:spPr>
        <p:txBody>
          <a:bodyPr anchor="t" rtlCol="false" tIns="0" lIns="0" bIns="0" rIns="0">
            <a:spAutoFit/>
          </a:bodyPr>
          <a:lstStyle/>
          <a:p>
            <a:pPr algn="just">
              <a:lnSpc>
                <a:spcPts val="2147"/>
              </a:lnSpc>
            </a:pPr>
            <a:r>
              <a:rPr lang="en-US" sz="1556" spc="152">
                <a:solidFill>
                  <a:srgbClr val="F2F4F5"/>
                </a:solidFill>
                <a:latin typeface="Montserrat Light"/>
              </a:rPr>
              <a:t>Dashboards provide a dynamic, real time view of key metrics, making it easy for decision makers to monitor performance and identify trends. Detailed reports, on the other hand, offer comprehensive insights on actionable recommendations providing a deeper understanding of the data and supporting strategic decisions. By sharing insights effectively retailers can ensure that the strategies are informed by data, leading to better business outcomes.</a:t>
            </a:r>
          </a:p>
        </p:txBody>
      </p:sp>
      <p:sp>
        <p:nvSpPr>
          <p:cNvPr name="TextBox 30" id="30"/>
          <p:cNvSpPr txBox="true"/>
          <p:nvPr/>
        </p:nvSpPr>
        <p:spPr>
          <a:xfrm rot="0">
            <a:off x="695070" y="2719803"/>
            <a:ext cx="7519221" cy="1816565"/>
          </a:xfrm>
          <a:prstGeom prst="rect">
            <a:avLst/>
          </a:prstGeom>
        </p:spPr>
        <p:txBody>
          <a:bodyPr anchor="t" rtlCol="false" tIns="0" lIns="0" bIns="0" rIns="0">
            <a:spAutoFit/>
          </a:bodyPr>
          <a:lstStyle/>
          <a:p>
            <a:pPr algn="just">
              <a:lnSpc>
                <a:spcPts val="2463"/>
              </a:lnSpc>
            </a:pPr>
            <a:r>
              <a:rPr lang="en-US" sz="1785" spc="174">
                <a:solidFill>
                  <a:srgbClr val="F2F4F5"/>
                </a:solidFill>
                <a:latin typeface="Montserrat Light"/>
              </a:rPr>
              <a:t>Data visualisation involves the graphical representation of information and data. By using visual elements like charts graphs and maps, data visualisation tools provide an accessible way to see and understand trends, outliners and patterns in data. Creating dashboards is a very recommendable way to visulize the data.</a:t>
            </a:r>
          </a:p>
        </p:txBody>
      </p:sp>
      <p:sp>
        <p:nvSpPr>
          <p:cNvPr name="TextBox 31" id="31"/>
          <p:cNvSpPr txBox="true"/>
          <p:nvPr/>
        </p:nvSpPr>
        <p:spPr>
          <a:xfrm rot="0">
            <a:off x="695070" y="7642750"/>
            <a:ext cx="7519221" cy="1753526"/>
          </a:xfrm>
          <a:prstGeom prst="rect">
            <a:avLst/>
          </a:prstGeom>
        </p:spPr>
        <p:txBody>
          <a:bodyPr anchor="t" rtlCol="false" tIns="0" lIns="0" bIns="0" rIns="0">
            <a:spAutoFit/>
          </a:bodyPr>
          <a:lstStyle/>
          <a:p>
            <a:pPr algn="just">
              <a:lnSpc>
                <a:spcPts val="2819"/>
              </a:lnSpc>
            </a:pPr>
            <a:r>
              <a:rPr lang="en-US" sz="2042" spc="200">
                <a:solidFill>
                  <a:srgbClr val="F2F4F5"/>
                </a:solidFill>
                <a:latin typeface="Montserrat Light"/>
              </a:rPr>
              <a:t>Reporting involves compiling the insights derived from data analysis into structured documents or presentations that can be shared with decision makers. It can be done by preparig reports with key findings and recommendations.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237784"/>
            <a:ext cx="6121151" cy="10524784"/>
          </a:xfrm>
          <a:custGeom>
            <a:avLst/>
            <a:gdLst/>
            <a:ahLst/>
            <a:cxnLst/>
            <a:rect r="r" b="b" t="t" l="l"/>
            <a:pathLst>
              <a:path h="10524784" w="6121151">
                <a:moveTo>
                  <a:pt x="0" y="0"/>
                </a:moveTo>
                <a:lnTo>
                  <a:pt x="6121151" y="0"/>
                </a:lnTo>
                <a:lnTo>
                  <a:pt x="6121151" y="10524784"/>
                </a:lnTo>
                <a:lnTo>
                  <a:pt x="0" y="10524784"/>
                </a:lnTo>
                <a:lnTo>
                  <a:pt x="0" y="0"/>
                </a:lnTo>
                <a:close/>
              </a:path>
            </a:pathLst>
          </a:custGeom>
          <a:blipFill>
            <a:blip r:embed="rId3"/>
            <a:stretch>
              <a:fillRect l="-89380" t="0" r="-70153" b="0"/>
            </a:stretch>
          </a:blipFill>
        </p:spPr>
      </p:sp>
      <p:sp>
        <p:nvSpPr>
          <p:cNvPr name="TextBox 7" id="7"/>
          <p:cNvSpPr txBox="true"/>
          <p:nvPr/>
        </p:nvSpPr>
        <p:spPr>
          <a:xfrm rot="0">
            <a:off x="6930310" y="458917"/>
            <a:ext cx="9769192" cy="1025265"/>
          </a:xfrm>
          <a:prstGeom prst="rect">
            <a:avLst/>
          </a:prstGeom>
        </p:spPr>
        <p:txBody>
          <a:bodyPr anchor="t" rtlCol="false" tIns="0" lIns="0" bIns="0" rIns="0">
            <a:spAutoFit/>
          </a:bodyPr>
          <a:lstStyle/>
          <a:p>
            <a:pPr algn="ctr" marL="0" indent="0" lvl="0">
              <a:lnSpc>
                <a:spcPts val="8257"/>
              </a:lnSpc>
              <a:spcBef>
                <a:spcPct val="0"/>
              </a:spcBef>
            </a:pPr>
            <a:r>
              <a:rPr lang="en-US" sz="5983" spc="209">
                <a:solidFill>
                  <a:srgbClr val="010101"/>
                </a:solidFill>
                <a:latin typeface="Archivo Black"/>
              </a:rPr>
              <a:t>STRATEGIZE</a:t>
            </a:r>
          </a:p>
        </p:txBody>
      </p:sp>
      <p:sp>
        <p:nvSpPr>
          <p:cNvPr name="TextBox 8" id="8"/>
          <p:cNvSpPr txBox="true"/>
          <p:nvPr/>
        </p:nvSpPr>
        <p:spPr>
          <a:xfrm rot="0">
            <a:off x="6662803" y="1436558"/>
            <a:ext cx="11364873" cy="8209777"/>
          </a:xfrm>
          <a:prstGeom prst="rect">
            <a:avLst/>
          </a:prstGeom>
        </p:spPr>
        <p:txBody>
          <a:bodyPr anchor="t" rtlCol="false" tIns="0" lIns="0" bIns="0" rIns="0">
            <a:spAutoFit/>
          </a:bodyPr>
          <a:lstStyle/>
          <a:p>
            <a:pPr algn="just">
              <a:lnSpc>
                <a:spcPts val="4071"/>
              </a:lnSpc>
            </a:pPr>
            <a:r>
              <a:rPr lang="en-US" sz="2950" spc="289">
                <a:solidFill>
                  <a:srgbClr val="000000"/>
                </a:solidFill>
                <a:latin typeface="Montserrat Light"/>
              </a:rPr>
              <a:t>The insides gained from the data analytics needs to be translated into actionable strategies. This involves making informed decisions that leverage the insights to achieve business goals.</a:t>
            </a:r>
          </a:p>
          <a:p>
            <a:pPr algn="just">
              <a:lnSpc>
                <a:spcPts val="4071"/>
              </a:lnSpc>
            </a:pPr>
            <a:r>
              <a:rPr lang="en-US" sz="2950" spc="289">
                <a:solidFill>
                  <a:srgbClr val="000000"/>
                </a:solidFill>
                <a:latin typeface="Montserrat Light"/>
              </a:rPr>
              <a:t>The “Strategy” phase is about putting insights into action to drive business results. This involves making data-driven decisions, such as launching targeted marketing campaigns and optimising product placements and then implementing these strategies effectively.Continuous monitoring and adjustments ensure that the strategies remain effective and can be redefined to achieve the best possible outcomes. By the action on data insights, retailers can improve customer engagement, increase sale and enhance overall business performance.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DAGFX7_tnfo</dc:identifier>
  <dcterms:modified xsi:type="dcterms:W3CDTF">2011-08-01T06:04:30Z</dcterms:modified>
  <cp:revision>1</cp:revision>
  <dc:title>Social Media Report Presentation</dc:title>
</cp:coreProperties>
</file>